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90" r:id="rId1"/>
  </p:sldMasterIdLst>
  <p:notesMasterIdLst>
    <p:notesMasterId r:id="rId89"/>
  </p:notesMasterIdLst>
  <p:sldIdLst>
    <p:sldId id="256" r:id="rId2"/>
    <p:sldId id="257" r:id="rId3"/>
    <p:sldId id="262" r:id="rId4"/>
    <p:sldId id="323" r:id="rId5"/>
    <p:sldId id="258" r:id="rId6"/>
    <p:sldId id="260" r:id="rId7"/>
    <p:sldId id="263" r:id="rId8"/>
    <p:sldId id="264" r:id="rId9"/>
    <p:sldId id="266" r:id="rId10"/>
    <p:sldId id="267" r:id="rId11"/>
    <p:sldId id="270" r:id="rId12"/>
    <p:sldId id="269" r:id="rId13"/>
    <p:sldId id="298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0" r:id="rId29"/>
    <p:sldId id="285" r:id="rId30"/>
    <p:sldId id="286" r:id="rId31"/>
    <p:sldId id="287" r:id="rId32"/>
    <p:sldId id="288" r:id="rId33"/>
    <p:sldId id="295" r:id="rId34"/>
    <p:sldId id="292" r:id="rId35"/>
    <p:sldId id="296" r:id="rId36"/>
    <p:sldId id="297" r:id="rId37"/>
    <p:sldId id="259" r:id="rId38"/>
    <p:sldId id="299" r:id="rId39"/>
    <p:sldId id="265" r:id="rId40"/>
    <p:sldId id="289" r:id="rId41"/>
    <p:sldId id="290" r:id="rId42"/>
    <p:sldId id="293" r:id="rId43"/>
    <p:sldId id="291" r:id="rId44"/>
    <p:sldId id="261" r:id="rId45"/>
    <p:sldId id="294" r:id="rId46"/>
    <p:sldId id="301" r:id="rId47"/>
    <p:sldId id="300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5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</p:sldIdLst>
  <p:sldSz cx="12192000" cy="6858000"/>
  <p:notesSz cx="6858000" cy="9144000"/>
  <p:embeddedFontLst>
    <p:embeddedFont>
      <p:font typeface="Wingdings 3" panose="05040102010807070707" pitchFamily="18" charset="2"/>
      <p:regular r:id="rId90"/>
    </p:embeddedFont>
    <p:embeddedFont>
      <p:font typeface="Mangal" panose="02040503050203030202" pitchFamily="18" charset="0"/>
      <p:regular r:id="rId91"/>
    </p:embeddedFon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Trebuchet MS" panose="020B0603020202020204" pitchFamily="34" charset="0"/>
      <p:regular r:id="rId96"/>
      <p:bold r:id="rId97"/>
      <p:italic r:id="rId98"/>
      <p:boldItalic r:id="rId9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4316F3C-3C67-46D3-A72E-254F07487B07}">
          <p14:sldIdLst>
            <p14:sldId id="256"/>
            <p14:sldId id="257"/>
            <p14:sldId id="262"/>
            <p14:sldId id="323"/>
            <p14:sldId id="258"/>
          </p14:sldIdLst>
        </p14:section>
        <p14:section name="Digitale Werkzeuge" id="{4ACE97EC-B63F-4757-BE8C-B4BEC70A2CFF}">
          <p14:sldIdLst>
            <p14:sldId id="260"/>
            <p14:sldId id="263"/>
            <p14:sldId id="264"/>
            <p14:sldId id="266"/>
            <p14:sldId id="267"/>
            <p14:sldId id="270"/>
            <p14:sldId id="269"/>
            <p14:sldId id="298"/>
            <p14:sldId id="268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0"/>
            <p14:sldId id="285"/>
            <p14:sldId id="286"/>
            <p14:sldId id="287"/>
            <p14:sldId id="288"/>
            <p14:sldId id="295"/>
            <p14:sldId id="292"/>
            <p14:sldId id="296"/>
            <p14:sldId id="297"/>
          </p14:sldIdLst>
        </p14:section>
        <p14:section name="Kollaborativ" id="{CD153D4A-3BE9-46AF-A6DB-199349608DB2}">
          <p14:sldIdLst>
            <p14:sldId id="259"/>
            <p14:sldId id="299"/>
            <p14:sldId id="265"/>
            <p14:sldId id="289"/>
            <p14:sldId id="290"/>
            <p14:sldId id="293"/>
            <p14:sldId id="291"/>
          </p14:sldIdLst>
        </p14:section>
        <p14:section name="Lernplattformen" id="{8D0917E8-9D3A-435B-A32A-3D6ACD5302AF}">
          <p14:sldIdLst>
            <p14:sldId id="261"/>
            <p14:sldId id="294"/>
            <p14:sldId id="301"/>
            <p14:sldId id="300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Ausblick" id="{992A114F-DAD2-4302-B323-0C86D15AA6F7}">
          <p14:sldIdLst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FD0776-4DB9-4F81-BD5F-1FC2BE5AAD24}" type="doc">
      <dgm:prSet loTypeId="urn:microsoft.com/office/officeart/2016/7/layout/VerticalDownArrowProcess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029478-8F51-42F2-8CD5-0A2B75208C50}">
      <dgm:prSet/>
      <dgm:spPr/>
      <dgm:t>
        <a:bodyPr/>
        <a:lstStyle/>
        <a:p>
          <a:r>
            <a:rPr lang="de-DE"/>
            <a:t>Digital</a:t>
          </a:r>
          <a:endParaRPr lang="en-US"/>
        </a:p>
      </dgm:t>
    </dgm:pt>
    <dgm:pt modelId="{EAF683CB-3BC4-474B-9323-745D5A2B462A}" type="parTrans" cxnId="{EF8B566D-585B-4811-98D9-00F9E25BABF7}">
      <dgm:prSet/>
      <dgm:spPr/>
      <dgm:t>
        <a:bodyPr/>
        <a:lstStyle/>
        <a:p>
          <a:endParaRPr lang="en-US"/>
        </a:p>
      </dgm:t>
    </dgm:pt>
    <dgm:pt modelId="{DA5D3B10-D133-43E4-9890-D323C5B4C4F9}" type="sibTrans" cxnId="{EF8B566D-585B-4811-98D9-00F9E25BABF7}">
      <dgm:prSet/>
      <dgm:spPr/>
      <dgm:t>
        <a:bodyPr/>
        <a:lstStyle/>
        <a:p>
          <a:endParaRPr lang="en-US"/>
        </a:p>
      </dgm:t>
    </dgm:pt>
    <dgm:pt modelId="{CCDCC3A0-78AE-4D06-93C7-4691423F4F01}">
      <dgm:prSet/>
      <dgm:spPr/>
      <dgm:t>
        <a:bodyPr/>
        <a:lstStyle/>
        <a:p>
          <a:r>
            <a:rPr lang="de-DE"/>
            <a:t>BYOD – Tablet und Smartphone</a:t>
          </a:r>
          <a:endParaRPr lang="en-US"/>
        </a:p>
      </dgm:t>
    </dgm:pt>
    <dgm:pt modelId="{685E3BD3-DBE2-4D16-9A7B-BB32ECF766EE}" type="parTrans" cxnId="{E5936C99-C24D-4AFC-8957-507E2018B749}">
      <dgm:prSet/>
      <dgm:spPr/>
      <dgm:t>
        <a:bodyPr/>
        <a:lstStyle/>
        <a:p>
          <a:endParaRPr lang="en-US"/>
        </a:p>
      </dgm:t>
    </dgm:pt>
    <dgm:pt modelId="{CE56D901-481C-47E7-8E29-AD3EEE719D30}" type="sibTrans" cxnId="{E5936C99-C24D-4AFC-8957-507E2018B749}">
      <dgm:prSet/>
      <dgm:spPr/>
      <dgm:t>
        <a:bodyPr/>
        <a:lstStyle/>
        <a:p>
          <a:endParaRPr lang="en-US"/>
        </a:p>
      </dgm:t>
    </dgm:pt>
    <dgm:pt modelId="{C8EF13CF-EAE7-48B3-8F97-42B1376549A7}">
      <dgm:prSet/>
      <dgm:spPr/>
      <dgm:t>
        <a:bodyPr/>
        <a:lstStyle/>
        <a:p>
          <a:r>
            <a:rPr lang="de-DE" dirty="0"/>
            <a:t>APPS: GeoGebra, </a:t>
          </a:r>
          <a:r>
            <a:rPr lang="de-DE" dirty="0" err="1"/>
            <a:t>PhotoMath</a:t>
          </a:r>
          <a:r>
            <a:rPr lang="de-DE" dirty="0"/>
            <a:t>, Math42, ….</a:t>
          </a:r>
          <a:endParaRPr lang="en-US" dirty="0"/>
        </a:p>
      </dgm:t>
    </dgm:pt>
    <dgm:pt modelId="{F0696A3A-9A8A-4F02-8E63-4F884B575D3A}" type="parTrans" cxnId="{B44A1637-8E8A-4FB4-AD99-6F0A2B148FE4}">
      <dgm:prSet/>
      <dgm:spPr/>
      <dgm:t>
        <a:bodyPr/>
        <a:lstStyle/>
        <a:p>
          <a:endParaRPr lang="en-US"/>
        </a:p>
      </dgm:t>
    </dgm:pt>
    <dgm:pt modelId="{45359E60-1D67-4E44-B514-C991A3A188E0}" type="sibTrans" cxnId="{B44A1637-8E8A-4FB4-AD99-6F0A2B148FE4}">
      <dgm:prSet/>
      <dgm:spPr/>
      <dgm:t>
        <a:bodyPr/>
        <a:lstStyle/>
        <a:p>
          <a:endParaRPr lang="en-US"/>
        </a:p>
      </dgm:t>
    </dgm:pt>
    <dgm:pt modelId="{F4D14D97-D770-4756-8EC1-0FEAEEF4AF95}">
      <dgm:prSet/>
      <dgm:spPr/>
      <dgm:t>
        <a:bodyPr/>
        <a:lstStyle/>
        <a:p>
          <a:r>
            <a:rPr lang="de-DE"/>
            <a:t>Kollaborativ</a:t>
          </a:r>
          <a:endParaRPr lang="en-US"/>
        </a:p>
      </dgm:t>
    </dgm:pt>
    <dgm:pt modelId="{762801CF-8253-4305-87AE-AB9E652C77C2}" type="parTrans" cxnId="{25165B4D-4F1C-40BD-8919-9AFBCCAAA0CF}">
      <dgm:prSet/>
      <dgm:spPr/>
      <dgm:t>
        <a:bodyPr/>
        <a:lstStyle/>
        <a:p>
          <a:endParaRPr lang="en-US"/>
        </a:p>
      </dgm:t>
    </dgm:pt>
    <dgm:pt modelId="{E8830C32-0D91-4910-ADC5-0DD169556761}" type="sibTrans" cxnId="{25165B4D-4F1C-40BD-8919-9AFBCCAAA0CF}">
      <dgm:prSet/>
      <dgm:spPr/>
      <dgm:t>
        <a:bodyPr/>
        <a:lstStyle/>
        <a:p>
          <a:endParaRPr lang="en-US"/>
        </a:p>
      </dgm:t>
    </dgm:pt>
    <dgm:pt modelId="{44B0280A-9886-460B-AAF9-3B11F8D45897}">
      <dgm:prSet/>
      <dgm:spPr/>
      <dgm:t>
        <a:bodyPr/>
        <a:lstStyle/>
        <a:p>
          <a:r>
            <a:rPr lang="de-DE"/>
            <a:t>Cloud, EduPad, OneNote</a:t>
          </a:r>
          <a:endParaRPr lang="en-US"/>
        </a:p>
      </dgm:t>
    </dgm:pt>
    <dgm:pt modelId="{D0C2C401-A18C-45DF-84CB-87A569DBA548}" type="parTrans" cxnId="{6B33AE9D-3627-4370-943A-D19E8DC01AB2}">
      <dgm:prSet/>
      <dgm:spPr/>
      <dgm:t>
        <a:bodyPr/>
        <a:lstStyle/>
        <a:p>
          <a:endParaRPr lang="en-US"/>
        </a:p>
      </dgm:t>
    </dgm:pt>
    <dgm:pt modelId="{AC0349B5-19EB-4072-AC04-5A2B82DE4A67}" type="sibTrans" cxnId="{6B33AE9D-3627-4370-943A-D19E8DC01AB2}">
      <dgm:prSet/>
      <dgm:spPr/>
      <dgm:t>
        <a:bodyPr/>
        <a:lstStyle/>
        <a:p>
          <a:endParaRPr lang="en-US"/>
        </a:p>
      </dgm:t>
    </dgm:pt>
    <dgm:pt modelId="{07433C95-CE9C-49F8-92A7-41854D6A8AAB}">
      <dgm:prSet/>
      <dgm:spPr/>
      <dgm:t>
        <a:bodyPr/>
        <a:lstStyle/>
        <a:p>
          <a:r>
            <a:rPr lang="de-DE"/>
            <a:t>BoxCryptor, NexCloud</a:t>
          </a:r>
          <a:endParaRPr lang="en-US"/>
        </a:p>
      </dgm:t>
    </dgm:pt>
    <dgm:pt modelId="{9B4D10E8-9B46-4A1B-A085-A38823E7AF95}" type="parTrans" cxnId="{2A536884-C971-43DE-A515-9DF79B748899}">
      <dgm:prSet/>
      <dgm:spPr/>
      <dgm:t>
        <a:bodyPr/>
        <a:lstStyle/>
        <a:p>
          <a:endParaRPr lang="en-US"/>
        </a:p>
      </dgm:t>
    </dgm:pt>
    <dgm:pt modelId="{41854853-2BCF-4F93-AE7E-DB0E4BB7FBBE}" type="sibTrans" cxnId="{2A536884-C971-43DE-A515-9DF79B748899}">
      <dgm:prSet/>
      <dgm:spPr/>
      <dgm:t>
        <a:bodyPr/>
        <a:lstStyle/>
        <a:p>
          <a:endParaRPr lang="en-US"/>
        </a:p>
      </dgm:t>
    </dgm:pt>
    <dgm:pt modelId="{74076242-4F82-4B40-A122-71E00EB239D6}">
      <dgm:prSet/>
      <dgm:spPr/>
      <dgm:t>
        <a:bodyPr/>
        <a:lstStyle/>
        <a:p>
          <a:r>
            <a:rPr lang="de-DE"/>
            <a:t>Lernplattformen</a:t>
          </a:r>
          <a:endParaRPr lang="en-US"/>
        </a:p>
      </dgm:t>
    </dgm:pt>
    <dgm:pt modelId="{4C8E4B80-C61F-4AF5-B937-B4DB38C77D14}" type="parTrans" cxnId="{FF7C8FFC-3B89-41BA-A999-1F96D4008ACA}">
      <dgm:prSet/>
      <dgm:spPr/>
      <dgm:t>
        <a:bodyPr/>
        <a:lstStyle/>
        <a:p>
          <a:endParaRPr lang="en-US"/>
        </a:p>
      </dgm:t>
    </dgm:pt>
    <dgm:pt modelId="{622A7BB9-EB1F-4D8A-B2E0-26781A72FC13}" type="sibTrans" cxnId="{FF7C8FFC-3B89-41BA-A999-1F96D4008ACA}">
      <dgm:prSet/>
      <dgm:spPr/>
      <dgm:t>
        <a:bodyPr/>
        <a:lstStyle/>
        <a:p>
          <a:endParaRPr lang="en-US"/>
        </a:p>
      </dgm:t>
    </dgm:pt>
    <dgm:pt modelId="{979090A3-E948-4008-AD1E-9F593721ED00}">
      <dgm:prSet/>
      <dgm:spPr/>
      <dgm:t>
        <a:bodyPr/>
        <a:lstStyle/>
        <a:p>
          <a:r>
            <a:rPr lang="de-DE"/>
            <a:t>Moodle</a:t>
          </a:r>
          <a:endParaRPr lang="en-US"/>
        </a:p>
      </dgm:t>
    </dgm:pt>
    <dgm:pt modelId="{EE617B21-E98C-4FF4-A9B8-DA2E9EC7BB69}" type="parTrans" cxnId="{1EBB89F4-635A-46FB-8E85-764970F1A838}">
      <dgm:prSet/>
      <dgm:spPr/>
      <dgm:t>
        <a:bodyPr/>
        <a:lstStyle/>
        <a:p>
          <a:endParaRPr lang="en-US"/>
        </a:p>
      </dgm:t>
    </dgm:pt>
    <dgm:pt modelId="{308E09D1-A0A4-4F82-85AD-39E62B8C8430}" type="sibTrans" cxnId="{1EBB89F4-635A-46FB-8E85-764970F1A838}">
      <dgm:prSet/>
      <dgm:spPr/>
      <dgm:t>
        <a:bodyPr/>
        <a:lstStyle/>
        <a:p>
          <a:endParaRPr lang="en-US"/>
        </a:p>
      </dgm:t>
    </dgm:pt>
    <dgm:pt modelId="{4AD4788C-0D82-4203-B61B-FD9506A715A0}">
      <dgm:prSet/>
      <dgm:spPr/>
      <dgm:t>
        <a:bodyPr/>
        <a:lstStyle/>
        <a:p>
          <a:r>
            <a:rPr lang="de-DE"/>
            <a:t>Dakora, eLove, Komet  und KOOL BBS</a:t>
          </a:r>
          <a:endParaRPr lang="en-US"/>
        </a:p>
      </dgm:t>
    </dgm:pt>
    <dgm:pt modelId="{C50414AB-FDD0-4147-A011-20A95A419AA3}" type="parTrans" cxnId="{C43A33A3-2888-4022-B553-A5275D4771D2}">
      <dgm:prSet/>
      <dgm:spPr/>
      <dgm:t>
        <a:bodyPr/>
        <a:lstStyle/>
        <a:p>
          <a:endParaRPr lang="en-US"/>
        </a:p>
      </dgm:t>
    </dgm:pt>
    <dgm:pt modelId="{62935CEB-27AE-401B-BAEB-34746B3A097E}" type="sibTrans" cxnId="{C43A33A3-2888-4022-B553-A5275D4771D2}">
      <dgm:prSet/>
      <dgm:spPr/>
      <dgm:t>
        <a:bodyPr/>
        <a:lstStyle/>
        <a:p>
          <a:endParaRPr lang="en-US"/>
        </a:p>
      </dgm:t>
    </dgm:pt>
    <dgm:pt modelId="{C4D9B1AA-7073-4940-A19D-DA6ED8A6AE0A}" type="pres">
      <dgm:prSet presAssocID="{0CFD0776-4DB9-4F81-BD5F-1FC2BE5AAD24}" presName="Name0" presStyleCnt="0">
        <dgm:presLayoutVars>
          <dgm:dir/>
          <dgm:animLvl val="lvl"/>
          <dgm:resizeHandles val="exact"/>
        </dgm:presLayoutVars>
      </dgm:prSet>
      <dgm:spPr/>
    </dgm:pt>
    <dgm:pt modelId="{B74647DE-67E9-426B-8BA0-B876F6A55CDE}" type="pres">
      <dgm:prSet presAssocID="{74076242-4F82-4B40-A122-71E00EB239D6}" presName="boxAndChildren" presStyleCnt="0"/>
      <dgm:spPr/>
    </dgm:pt>
    <dgm:pt modelId="{1D8AE78C-B310-480B-9D10-97B603F5382D}" type="pres">
      <dgm:prSet presAssocID="{74076242-4F82-4B40-A122-71E00EB239D6}" presName="parentTextBox" presStyleLbl="alignNode1" presStyleIdx="0" presStyleCnt="3"/>
      <dgm:spPr/>
    </dgm:pt>
    <dgm:pt modelId="{8B2C8637-2BBB-4055-BAFC-16C5E11B3945}" type="pres">
      <dgm:prSet presAssocID="{74076242-4F82-4B40-A122-71E00EB239D6}" presName="descendantBox" presStyleLbl="bgAccFollowNode1" presStyleIdx="0" presStyleCnt="3"/>
      <dgm:spPr/>
    </dgm:pt>
    <dgm:pt modelId="{82907574-E71B-487F-A239-F6593534C969}" type="pres">
      <dgm:prSet presAssocID="{E8830C32-0D91-4910-ADC5-0DD169556761}" presName="sp" presStyleCnt="0"/>
      <dgm:spPr/>
    </dgm:pt>
    <dgm:pt modelId="{C96DF3A6-275E-436B-81B5-A09FB6858EC6}" type="pres">
      <dgm:prSet presAssocID="{F4D14D97-D770-4756-8EC1-0FEAEEF4AF95}" presName="arrowAndChildren" presStyleCnt="0"/>
      <dgm:spPr/>
    </dgm:pt>
    <dgm:pt modelId="{1C77FE59-C548-4FC6-9D79-47F32161F3DF}" type="pres">
      <dgm:prSet presAssocID="{F4D14D97-D770-4756-8EC1-0FEAEEF4AF95}" presName="parentTextArrow" presStyleLbl="node1" presStyleIdx="0" presStyleCnt="0"/>
      <dgm:spPr/>
    </dgm:pt>
    <dgm:pt modelId="{5476C689-603D-427A-87D5-D8E69021007C}" type="pres">
      <dgm:prSet presAssocID="{F4D14D97-D770-4756-8EC1-0FEAEEF4AF95}" presName="arrow" presStyleLbl="alignNode1" presStyleIdx="1" presStyleCnt="3"/>
      <dgm:spPr/>
    </dgm:pt>
    <dgm:pt modelId="{6B881DF7-5A4C-482E-AFAD-DB59D10D8ACA}" type="pres">
      <dgm:prSet presAssocID="{F4D14D97-D770-4756-8EC1-0FEAEEF4AF95}" presName="descendantArrow" presStyleLbl="bgAccFollowNode1" presStyleIdx="1" presStyleCnt="3"/>
      <dgm:spPr/>
    </dgm:pt>
    <dgm:pt modelId="{AFB66E4A-C5AA-4740-B505-B3CFEE46001E}" type="pres">
      <dgm:prSet presAssocID="{DA5D3B10-D133-43E4-9890-D323C5B4C4F9}" presName="sp" presStyleCnt="0"/>
      <dgm:spPr/>
    </dgm:pt>
    <dgm:pt modelId="{592C5F64-F53D-41AF-AC8C-212DEECBF406}" type="pres">
      <dgm:prSet presAssocID="{D7029478-8F51-42F2-8CD5-0A2B75208C50}" presName="arrowAndChildren" presStyleCnt="0"/>
      <dgm:spPr/>
    </dgm:pt>
    <dgm:pt modelId="{603C3716-FC9D-4EB7-B01D-0F788BAC6699}" type="pres">
      <dgm:prSet presAssocID="{D7029478-8F51-42F2-8CD5-0A2B75208C50}" presName="parentTextArrow" presStyleLbl="node1" presStyleIdx="0" presStyleCnt="0"/>
      <dgm:spPr/>
    </dgm:pt>
    <dgm:pt modelId="{EF42720E-E859-4C71-8753-62F5CD2C27B2}" type="pres">
      <dgm:prSet presAssocID="{D7029478-8F51-42F2-8CD5-0A2B75208C50}" presName="arrow" presStyleLbl="alignNode1" presStyleIdx="2" presStyleCnt="3"/>
      <dgm:spPr/>
    </dgm:pt>
    <dgm:pt modelId="{A0F9FEB2-FD90-4BA6-A629-D60485091B24}" type="pres">
      <dgm:prSet presAssocID="{D7029478-8F51-42F2-8CD5-0A2B75208C50}" presName="descendantArrow" presStyleLbl="bgAccFollowNode1" presStyleIdx="2" presStyleCnt="3"/>
      <dgm:spPr/>
    </dgm:pt>
  </dgm:ptLst>
  <dgm:cxnLst>
    <dgm:cxn modelId="{B44A1637-8E8A-4FB4-AD99-6F0A2B148FE4}" srcId="{CCDCC3A0-78AE-4D06-93C7-4691423F4F01}" destId="{C8EF13CF-EAE7-48B3-8F97-42B1376549A7}" srcOrd="0" destOrd="0" parTransId="{F0696A3A-9A8A-4F02-8E63-4F884B575D3A}" sibTransId="{45359E60-1D67-4E44-B514-C991A3A188E0}"/>
    <dgm:cxn modelId="{9D57753A-2EA9-4FEC-9B5B-CE976A465D5A}" type="presOf" srcId="{07433C95-CE9C-49F8-92A7-41854D6A8AAB}" destId="{6B881DF7-5A4C-482E-AFAD-DB59D10D8ACA}" srcOrd="0" destOrd="1" presId="urn:microsoft.com/office/officeart/2016/7/layout/VerticalDownArrowProcess"/>
    <dgm:cxn modelId="{3DEA4243-C586-4E7B-8FBF-EF04D668A9B0}" type="presOf" srcId="{44B0280A-9886-460B-AAF9-3B11F8D45897}" destId="{6B881DF7-5A4C-482E-AFAD-DB59D10D8ACA}" srcOrd="0" destOrd="0" presId="urn:microsoft.com/office/officeart/2016/7/layout/VerticalDownArrowProcess"/>
    <dgm:cxn modelId="{25165B4D-4F1C-40BD-8919-9AFBCCAAA0CF}" srcId="{0CFD0776-4DB9-4F81-BD5F-1FC2BE5AAD24}" destId="{F4D14D97-D770-4756-8EC1-0FEAEEF4AF95}" srcOrd="1" destOrd="0" parTransId="{762801CF-8253-4305-87AE-AB9E652C77C2}" sibTransId="{E8830C32-0D91-4910-ADC5-0DD169556761}"/>
    <dgm:cxn modelId="{EF8B566D-585B-4811-98D9-00F9E25BABF7}" srcId="{0CFD0776-4DB9-4F81-BD5F-1FC2BE5AAD24}" destId="{D7029478-8F51-42F2-8CD5-0A2B75208C50}" srcOrd="0" destOrd="0" parTransId="{EAF683CB-3BC4-474B-9323-745D5A2B462A}" sibTransId="{DA5D3B10-D133-43E4-9890-D323C5B4C4F9}"/>
    <dgm:cxn modelId="{0A68F954-0F62-4A3D-B8EE-70FBE93208C3}" type="presOf" srcId="{979090A3-E948-4008-AD1E-9F593721ED00}" destId="{8B2C8637-2BBB-4055-BAFC-16C5E11B3945}" srcOrd="0" destOrd="0" presId="urn:microsoft.com/office/officeart/2016/7/layout/VerticalDownArrowProcess"/>
    <dgm:cxn modelId="{8E9E327A-903A-4F22-9504-7B04753F2036}" type="presOf" srcId="{F4D14D97-D770-4756-8EC1-0FEAEEF4AF95}" destId="{5476C689-603D-427A-87D5-D8E69021007C}" srcOrd="1" destOrd="0" presId="urn:microsoft.com/office/officeart/2016/7/layout/VerticalDownArrowProcess"/>
    <dgm:cxn modelId="{2A536884-C971-43DE-A515-9DF79B748899}" srcId="{F4D14D97-D770-4756-8EC1-0FEAEEF4AF95}" destId="{07433C95-CE9C-49F8-92A7-41854D6A8AAB}" srcOrd="1" destOrd="0" parTransId="{9B4D10E8-9B46-4A1B-A085-A38823E7AF95}" sibTransId="{41854853-2BCF-4F93-AE7E-DB0E4BB7FBBE}"/>
    <dgm:cxn modelId="{E5936C99-C24D-4AFC-8957-507E2018B749}" srcId="{D7029478-8F51-42F2-8CD5-0A2B75208C50}" destId="{CCDCC3A0-78AE-4D06-93C7-4691423F4F01}" srcOrd="0" destOrd="0" parTransId="{685E3BD3-DBE2-4D16-9A7B-BB32ECF766EE}" sibTransId="{CE56D901-481C-47E7-8E29-AD3EEE719D30}"/>
    <dgm:cxn modelId="{6B33AE9D-3627-4370-943A-D19E8DC01AB2}" srcId="{F4D14D97-D770-4756-8EC1-0FEAEEF4AF95}" destId="{44B0280A-9886-460B-AAF9-3B11F8D45897}" srcOrd="0" destOrd="0" parTransId="{D0C2C401-A18C-45DF-84CB-87A569DBA548}" sibTransId="{AC0349B5-19EB-4072-AC04-5A2B82DE4A67}"/>
    <dgm:cxn modelId="{C43A33A3-2888-4022-B553-A5275D4771D2}" srcId="{74076242-4F82-4B40-A122-71E00EB239D6}" destId="{4AD4788C-0D82-4203-B61B-FD9506A715A0}" srcOrd="1" destOrd="0" parTransId="{C50414AB-FDD0-4147-A011-20A95A419AA3}" sibTransId="{62935CEB-27AE-401B-BAEB-34746B3A097E}"/>
    <dgm:cxn modelId="{3D39B9B1-0553-4CB3-8C13-1A1D01B28D80}" type="presOf" srcId="{CCDCC3A0-78AE-4D06-93C7-4691423F4F01}" destId="{A0F9FEB2-FD90-4BA6-A629-D60485091B24}" srcOrd="0" destOrd="0" presId="urn:microsoft.com/office/officeart/2016/7/layout/VerticalDownArrowProcess"/>
    <dgm:cxn modelId="{A0493AB6-802D-4377-BC61-2D01CD50E42E}" type="presOf" srcId="{D7029478-8F51-42F2-8CD5-0A2B75208C50}" destId="{EF42720E-E859-4C71-8753-62F5CD2C27B2}" srcOrd="1" destOrd="0" presId="urn:microsoft.com/office/officeart/2016/7/layout/VerticalDownArrowProcess"/>
    <dgm:cxn modelId="{275F3AB7-09EE-4729-8D9A-F332A507BD69}" type="presOf" srcId="{D7029478-8F51-42F2-8CD5-0A2B75208C50}" destId="{603C3716-FC9D-4EB7-B01D-0F788BAC6699}" srcOrd="0" destOrd="0" presId="urn:microsoft.com/office/officeart/2016/7/layout/VerticalDownArrowProcess"/>
    <dgm:cxn modelId="{1F1E98BA-9603-4481-95A0-0B4580521A00}" type="presOf" srcId="{F4D14D97-D770-4756-8EC1-0FEAEEF4AF95}" destId="{1C77FE59-C548-4FC6-9D79-47F32161F3DF}" srcOrd="0" destOrd="0" presId="urn:microsoft.com/office/officeart/2016/7/layout/VerticalDownArrowProcess"/>
    <dgm:cxn modelId="{E29914CB-D606-47E3-95A8-5A084DD32A75}" type="presOf" srcId="{4AD4788C-0D82-4203-B61B-FD9506A715A0}" destId="{8B2C8637-2BBB-4055-BAFC-16C5E11B3945}" srcOrd="0" destOrd="1" presId="urn:microsoft.com/office/officeart/2016/7/layout/VerticalDownArrowProcess"/>
    <dgm:cxn modelId="{9207F0E3-02BA-4805-82F4-94F1BB6E1765}" type="presOf" srcId="{0CFD0776-4DB9-4F81-BD5F-1FC2BE5AAD24}" destId="{C4D9B1AA-7073-4940-A19D-DA6ED8A6AE0A}" srcOrd="0" destOrd="0" presId="urn:microsoft.com/office/officeart/2016/7/layout/VerticalDownArrowProcess"/>
    <dgm:cxn modelId="{326B42F1-4376-41F6-BE72-79FA20095441}" type="presOf" srcId="{74076242-4F82-4B40-A122-71E00EB239D6}" destId="{1D8AE78C-B310-480B-9D10-97B603F5382D}" srcOrd="0" destOrd="0" presId="urn:microsoft.com/office/officeart/2016/7/layout/VerticalDownArrowProcess"/>
    <dgm:cxn modelId="{1EBB89F4-635A-46FB-8E85-764970F1A838}" srcId="{74076242-4F82-4B40-A122-71E00EB239D6}" destId="{979090A3-E948-4008-AD1E-9F593721ED00}" srcOrd="0" destOrd="0" parTransId="{EE617B21-E98C-4FF4-A9B8-DA2E9EC7BB69}" sibTransId="{308E09D1-A0A4-4F82-85AD-39E62B8C8430}"/>
    <dgm:cxn modelId="{233263FB-3263-4E7E-8FF3-D6779088ED50}" type="presOf" srcId="{C8EF13CF-EAE7-48B3-8F97-42B1376549A7}" destId="{A0F9FEB2-FD90-4BA6-A629-D60485091B24}" srcOrd="0" destOrd="1" presId="urn:microsoft.com/office/officeart/2016/7/layout/VerticalDownArrowProcess"/>
    <dgm:cxn modelId="{FF7C8FFC-3B89-41BA-A999-1F96D4008ACA}" srcId="{0CFD0776-4DB9-4F81-BD5F-1FC2BE5AAD24}" destId="{74076242-4F82-4B40-A122-71E00EB239D6}" srcOrd="2" destOrd="0" parTransId="{4C8E4B80-C61F-4AF5-B937-B4DB38C77D14}" sibTransId="{622A7BB9-EB1F-4D8A-B2E0-26781A72FC13}"/>
    <dgm:cxn modelId="{F82593FB-8FB5-46F3-A81F-197E67D2AB9B}" type="presParOf" srcId="{C4D9B1AA-7073-4940-A19D-DA6ED8A6AE0A}" destId="{B74647DE-67E9-426B-8BA0-B876F6A55CDE}" srcOrd="0" destOrd="0" presId="urn:microsoft.com/office/officeart/2016/7/layout/VerticalDownArrowProcess"/>
    <dgm:cxn modelId="{D23E1B1C-5809-4215-B228-A14BE4FAF819}" type="presParOf" srcId="{B74647DE-67E9-426B-8BA0-B876F6A55CDE}" destId="{1D8AE78C-B310-480B-9D10-97B603F5382D}" srcOrd="0" destOrd="0" presId="urn:microsoft.com/office/officeart/2016/7/layout/VerticalDownArrowProcess"/>
    <dgm:cxn modelId="{7FEC5099-35C7-4905-8DB4-A377AADE5277}" type="presParOf" srcId="{B74647DE-67E9-426B-8BA0-B876F6A55CDE}" destId="{8B2C8637-2BBB-4055-BAFC-16C5E11B3945}" srcOrd="1" destOrd="0" presId="urn:microsoft.com/office/officeart/2016/7/layout/VerticalDownArrowProcess"/>
    <dgm:cxn modelId="{239FA755-9602-4A5E-9911-D3E3A5DEFA2E}" type="presParOf" srcId="{C4D9B1AA-7073-4940-A19D-DA6ED8A6AE0A}" destId="{82907574-E71B-487F-A239-F6593534C969}" srcOrd="1" destOrd="0" presId="urn:microsoft.com/office/officeart/2016/7/layout/VerticalDownArrowProcess"/>
    <dgm:cxn modelId="{C8357E4A-4F2C-4AB4-BAAF-952E76D87CB6}" type="presParOf" srcId="{C4D9B1AA-7073-4940-A19D-DA6ED8A6AE0A}" destId="{C96DF3A6-275E-436B-81B5-A09FB6858EC6}" srcOrd="2" destOrd="0" presId="urn:microsoft.com/office/officeart/2016/7/layout/VerticalDownArrowProcess"/>
    <dgm:cxn modelId="{F61BFCF6-00C3-4B16-9CB7-BC30D1615D0D}" type="presParOf" srcId="{C96DF3A6-275E-436B-81B5-A09FB6858EC6}" destId="{1C77FE59-C548-4FC6-9D79-47F32161F3DF}" srcOrd="0" destOrd="0" presId="urn:microsoft.com/office/officeart/2016/7/layout/VerticalDownArrowProcess"/>
    <dgm:cxn modelId="{514C55CF-0FE9-4550-9015-D233AB6963B2}" type="presParOf" srcId="{C96DF3A6-275E-436B-81B5-A09FB6858EC6}" destId="{5476C689-603D-427A-87D5-D8E69021007C}" srcOrd="1" destOrd="0" presId="urn:microsoft.com/office/officeart/2016/7/layout/VerticalDownArrowProcess"/>
    <dgm:cxn modelId="{3BA15727-BC43-49D8-BEF7-092F15380630}" type="presParOf" srcId="{C96DF3A6-275E-436B-81B5-A09FB6858EC6}" destId="{6B881DF7-5A4C-482E-AFAD-DB59D10D8ACA}" srcOrd="2" destOrd="0" presId="urn:microsoft.com/office/officeart/2016/7/layout/VerticalDownArrowProcess"/>
    <dgm:cxn modelId="{FD27135E-4912-42FF-B32C-46C6B977922B}" type="presParOf" srcId="{C4D9B1AA-7073-4940-A19D-DA6ED8A6AE0A}" destId="{AFB66E4A-C5AA-4740-B505-B3CFEE46001E}" srcOrd="3" destOrd="0" presId="urn:microsoft.com/office/officeart/2016/7/layout/VerticalDownArrowProcess"/>
    <dgm:cxn modelId="{F34E9B59-92AD-4E70-96BB-F1B9CCC01F4C}" type="presParOf" srcId="{C4D9B1AA-7073-4940-A19D-DA6ED8A6AE0A}" destId="{592C5F64-F53D-41AF-AC8C-212DEECBF406}" srcOrd="4" destOrd="0" presId="urn:microsoft.com/office/officeart/2016/7/layout/VerticalDownArrowProcess"/>
    <dgm:cxn modelId="{44A2F627-3FCF-4285-A421-FA6040DAAE4E}" type="presParOf" srcId="{592C5F64-F53D-41AF-AC8C-212DEECBF406}" destId="{603C3716-FC9D-4EB7-B01D-0F788BAC6699}" srcOrd="0" destOrd="0" presId="urn:microsoft.com/office/officeart/2016/7/layout/VerticalDownArrowProcess"/>
    <dgm:cxn modelId="{F744CDEE-7254-4E05-A1B8-EF6871A8E150}" type="presParOf" srcId="{592C5F64-F53D-41AF-AC8C-212DEECBF406}" destId="{EF42720E-E859-4C71-8753-62F5CD2C27B2}" srcOrd="1" destOrd="0" presId="urn:microsoft.com/office/officeart/2016/7/layout/VerticalDownArrowProcess"/>
    <dgm:cxn modelId="{4F02E376-6B5C-4D33-81C4-D338C919FE71}" type="presParOf" srcId="{592C5F64-F53D-41AF-AC8C-212DEECBF406}" destId="{A0F9FEB2-FD90-4BA6-A629-D60485091B2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26D971-1672-4307-AFCD-83B3C0E1DB0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2B7FE0C-41C9-41F8-BC31-F5A6C8DE3AE3}">
      <dgm:prSet phldrT="[Text]"/>
      <dgm:spPr>
        <a:solidFill>
          <a:srgbClr val="FFFF00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Vorgaben</a:t>
          </a:r>
        </a:p>
      </dgm:t>
    </dgm:pt>
    <dgm:pt modelId="{9C680DC3-E776-417F-A01D-68003DA0C0D4}" type="parTrans" cxnId="{B3010915-8BEE-41E1-83A5-FC498C26B6FD}">
      <dgm:prSet/>
      <dgm:spPr/>
      <dgm:t>
        <a:bodyPr/>
        <a:lstStyle/>
        <a:p>
          <a:endParaRPr lang="de-DE"/>
        </a:p>
      </dgm:t>
    </dgm:pt>
    <dgm:pt modelId="{21DD1264-AB50-4746-B3C6-ADC288181172}" type="sibTrans" cxnId="{B3010915-8BEE-41E1-83A5-FC498C26B6FD}">
      <dgm:prSet/>
      <dgm:spPr/>
      <dgm:t>
        <a:bodyPr/>
        <a:lstStyle/>
        <a:p>
          <a:endParaRPr lang="de-DE"/>
        </a:p>
      </dgm:t>
    </dgm:pt>
    <dgm:pt modelId="{C0167F45-582B-46EF-A594-0507BB5A37E6}">
      <dgm:prSet phldrT="[Text]" custT="1"/>
      <dgm:spPr>
        <a:solidFill>
          <a:srgbClr val="00B050"/>
        </a:solidFill>
      </dgm:spPr>
      <dgm:t>
        <a:bodyPr/>
        <a:lstStyle/>
        <a:p>
          <a:r>
            <a:rPr lang="de-DE" sz="1800" dirty="0"/>
            <a:t>Kompetenzraster</a:t>
          </a:r>
          <a:endParaRPr lang="de-DE" sz="1200" dirty="0"/>
        </a:p>
      </dgm:t>
    </dgm:pt>
    <dgm:pt modelId="{2D328DC9-F81D-4654-8A31-8D8BFC1F44C6}" type="parTrans" cxnId="{D2D1F17D-79B6-4EC4-AB33-A9BF86B23BFA}">
      <dgm:prSet/>
      <dgm:spPr/>
      <dgm:t>
        <a:bodyPr/>
        <a:lstStyle/>
        <a:p>
          <a:endParaRPr lang="de-DE"/>
        </a:p>
      </dgm:t>
    </dgm:pt>
    <dgm:pt modelId="{8A010E19-92D2-4670-9E8C-40F4D4D843E0}" type="sibTrans" cxnId="{D2D1F17D-79B6-4EC4-AB33-A9BF86B23BFA}">
      <dgm:prSet/>
      <dgm:spPr/>
      <dgm:t>
        <a:bodyPr/>
        <a:lstStyle/>
        <a:p>
          <a:endParaRPr lang="de-DE"/>
        </a:p>
      </dgm:t>
    </dgm:pt>
    <dgm:pt modelId="{475C37AB-9C3E-44A5-B059-B14D83BF39D8}">
      <dgm:prSet phldrT="[Text]"/>
      <dgm:spPr>
        <a:solidFill>
          <a:srgbClr val="00B0F0"/>
        </a:solidFill>
      </dgm:spPr>
      <dgm:t>
        <a:bodyPr/>
        <a:lstStyle/>
        <a:p>
          <a:r>
            <a:rPr lang="de-DE" dirty="0"/>
            <a:t>Material</a:t>
          </a:r>
        </a:p>
      </dgm:t>
    </dgm:pt>
    <dgm:pt modelId="{4938FF9E-A486-46E1-945F-E876B6E86C5E}" type="parTrans" cxnId="{4FAB7A71-B10A-4ABC-BB4C-627F61EEFEA5}">
      <dgm:prSet/>
      <dgm:spPr/>
      <dgm:t>
        <a:bodyPr/>
        <a:lstStyle/>
        <a:p>
          <a:endParaRPr lang="de-DE"/>
        </a:p>
      </dgm:t>
    </dgm:pt>
    <dgm:pt modelId="{3A176FE8-AD9F-481B-9F5C-C3C052603972}" type="sibTrans" cxnId="{4FAB7A71-B10A-4ABC-BB4C-627F61EEFEA5}">
      <dgm:prSet/>
      <dgm:spPr/>
      <dgm:t>
        <a:bodyPr/>
        <a:lstStyle/>
        <a:p>
          <a:endParaRPr lang="de-DE"/>
        </a:p>
      </dgm:t>
    </dgm:pt>
    <dgm:pt modelId="{0D1E79ED-4D0F-4D28-81C1-9432E7000890}">
      <dgm:prSet phldrT="[Text]"/>
      <dgm:spPr>
        <a:solidFill>
          <a:srgbClr val="0070C0"/>
        </a:solidFill>
      </dgm:spPr>
      <dgm:t>
        <a:bodyPr/>
        <a:lstStyle/>
        <a:p>
          <a:r>
            <a:rPr lang="de-DE" dirty="0"/>
            <a:t>Digitalisierung</a:t>
          </a:r>
        </a:p>
      </dgm:t>
    </dgm:pt>
    <dgm:pt modelId="{9755E95B-DD0C-4BED-8509-97B43E1BB186}" type="parTrans" cxnId="{F63BE20C-717D-4B5B-A7C0-6B580AB6F7A8}">
      <dgm:prSet/>
      <dgm:spPr/>
      <dgm:t>
        <a:bodyPr/>
        <a:lstStyle/>
        <a:p>
          <a:endParaRPr lang="de-DE"/>
        </a:p>
      </dgm:t>
    </dgm:pt>
    <dgm:pt modelId="{BBE8D8E9-D589-4DA1-88E3-B28C6E2475D8}" type="sibTrans" cxnId="{F63BE20C-717D-4B5B-A7C0-6B580AB6F7A8}">
      <dgm:prSet/>
      <dgm:spPr/>
      <dgm:t>
        <a:bodyPr/>
        <a:lstStyle/>
        <a:p>
          <a:endParaRPr lang="de-DE"/>
        </a:p>
      </dgm:t>
    </dgm:pt>
    <dgm:pt modelId="{DE6209A3-7C67-4AD3-B14C-118265E490B5}">
      <dgm:prSet phldrT="[Text]"/>
      <dgm:spPr>
        <a:solidFill>
          <a:srgbClr val="0070C0"/>
        </a:solidFill>
      </dgm:spPr>
      <dgm:t>
        <a:bodyPr/>
        <a:lstStyle/>
        <a:p>
          <a:r>
            <a:rPr lang="de-DE" dirty="0"/>
            <a:t>Einpflegen</a:t>
          </a:r>
        </a:p>
      </dgm:t>
    </dgm:pt>
    <dgm:pt modelId="{BEFA4EFE-001E-4365-8E89-934560B81A73}" type="parTrans" cxnId="{7555D01A-23D9-459C-8558-F73D94915114}">
      <dgm:prSet/>
      <dgm:spPr/>
      <dgm:t>
        <a:bodyPr/>
        <a:lstStyle/>
        <a:p>
          <a:endParaRPr lang="de-DE"/>
        </a:p>
      </dgm:t>
    </dgm:pt>
    <dgm:pt modelId="{8EB8145F-9517-4191-8235-CDB399F04A4A}" type="sibTrans" cxnId="{7555D01A-23D9-459C-8558-F73D94915114}">
      <dgm:prSet/>
      <dgm:spPr/>
      <dgm:t>
        <a:bodyPr/>
        <a:lstStyle/>
        <a:p>
          <a:endParaRPr lang="de-DE"/>
        </a:p>
      </dgm:t>
    </dgm:pt>
    <dgm:pt modelId="{A3BC1400-AA68-4B21-9A80-4757BB718516}">
      <dgm:prSet phldrT="[Text]"/>
      <dgm:spPr>
        <a:solidFill>
          <a:srgbClr val="002060"/>
        </a:solidFill>
      </dgm:spPr>
      <dgm:t>
        <a:bodyPr/>
        <a:lstStyle/>
        <a:p>
          <a:r>
            <a:rPr lang="de-DE" dirty="0"/>
            <a:t>Kurse aufstellen</a:t>
          </a:r>
        </a:p>
      </dgm:t>
    </dgm:pt>
    <dgm:pt modelId="{69AA3834-DA82-4CD2-BD2F-BF70225914CF}" type="parTrans" cxnId="{72BEBC93-B738-41C1-BD00-F02B29D9000F}">
      <dgm:prSet/>
      <dgm:spPr/>
      <dgm:t>
        <a:bodyPr/>
        <a:lstStyle/>
        <a:p>
          <a:endParaRPr lang="de-DE"/>
        </a:p>
      </dgm:t>
    </dgm:pt>
    <dgm:pt modelId="{A0A74060-26AF-40CB-A542-CE72CE58B356}" type="sibTrans" cxnId="{72BEBC93-B738-41C1-BD00-F02B29D9000F}">
      <dgm:prSet/>
      <dgm:spPr/>
      <dgm:t>
        <a:bodyPr/>
        <a:lstStyle/>
        <a:p>
          <a:endParaRPr lang="de-DE"/>
        </a:p>
      </dgm:t>
    </dgm:pt>
    <dgm:pt modelId="{A030C425-2574-4B43-8DDD-79D800226326}">
      <dgm:prSet phldrT="[Text]"/>
      <dgm:spPr>
        <a:solidFill>
          <a:srgbClr val="92D050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Lehrerarbeit (Kurs anpassen, Dakora)</a:t>
          </a:r>
        </a:p>
      </dgm:t>
    </dgm:pt>
    <dgm:pt modelId="{C5A68AEF-29BD-4518-9B81-1E86B5D95A04}" type="parTrans" cxnId="{ADD339A5-7920-44B3-9D05-55165F8E9496}">
      <dgm:prSet/>
      <dgm:spPr/>
      <dgm:t>
        <a:bodyPr/>
        <a:lstStyle/>
        <a:p>
          <a:endParaRPr lang="de-DE"/>
        </a:p>
      </dgm:t>
    </dgm:pt>
    <dgm:pt modelId="{EEFBEAD5-8BE4-492B-BFCD-2212B1CB36A2}" type="sibTrans" cxnId="{ADD339A5-7920-44B3-9D05-55165F8E9496}">
      <dgm:prSet/>
      <dgm:spPr/>
      <dgm:t>
        <a:bodyPr/>
        <a:lstStyle/>
        <a:p>
          <a:endParaRPr lang="de-DE"/>
        </a:p>
      </dgm:t>
    </dgm:pt>
    <dgm:pt modelId="{5220B93E-317F-421E-A2C8-0798F8FCC833}" type="pres">
      <dgm:prSet presAssocID="{EE26D971-1672-4307-AFCD-83B3C0E1DB0C}" presName="Name0" presStyleCnt="0">
        <dgm:presLayoutVars>
          <dgm:dir/>
          <dgm:resizeHandles val="exact"/>
        </dgm:presLayoutVars>
      </dgm:prSet>
      <dgm:spPr/>
    </dgm:pt>
    <dgm:pt modelId="{0023F657-AA57-4ACA-9F9F-2105D80EBEBD}" type="pres">
      <dgm:prSet presAssocID="{EE26D971-1672-4307-AFCD-83B3C0E1DB0C}" presName="cycle" presStyleCnt="0"/>
      <dgm:spPr/>
    </dgm:pt>
    <dgm:pt modelId="{6DD19B3F-8BFE-4B4D-8284-191181911A2F}" type="pres">
      <dgm:prSet presAssocID="{E2B7FE0C-41C9-41F8-BC31-F5A6C8DE3AE3}" presName="nodeFirstNode" presStyleLbl="node1" presStyleIdx="0" presStyleCnt="7">
        <dgm:presLayoutVars>
          <dgm:bulletEnabled val="1"/>
        </dgm:presLayoutVars>
      </dgm:prSet>
      <dgm:spPr/>
    </dgm:pt>
    <dgm:pt modelId="{3FEDDBDC-287C-4A61-B013-AC7598358331}" type="pres">
      <dgm:prSet presAssocID="{21DD1264-AB50-4746-B3C6-ADC288181172}" presName="sibTransFirstNode" presStyleLbl="bgShp" presStyleIdx="0" presStyleCnt="1"/>
      <dgm:spPr/>
    </dgm:pt>
    <dgm:pt modelId="{A41840A0-6B8D-4185-BF84-BA3CD5EC1C85}" type="pres">
      <dgm:prSet presAssocID="{C0167F45-582B-46EF-A594-0507BB5A37E6}" presName="nodeFollowingNodes" presStyleLbl="node1" presStyleIdx="1" presStyleCnt="7" custScaleX="170083">
        <dgm:presLayoutVars>
          <dgm:bulletEnabled val="1"/>
        </dgm:presLayoutVars>
      </dgm:prSet>
      <dgm:spPr/>
    </dgm:pt>
    <dgm:pt modelId="{6E58F565-7AFA-4A19-BEE3-1BAEA8476F98}" type="pres">
      <dgm:prSet presAssocID="{475C37AB-9C3E-44A5-B059-B14D83BF39D8}" presName="nodeFollowingNodes" presStyleLbl="node1" presStyleIdx="2" presStyleCnt="7">
        <dgm:presLayoutVars>
          <dgm:bulletEnabled val="1"/>
        </dgm:presLayoutVars>
      </dgm:prSet>
      <dgm:spPr/>
    </dgm:pt>
    <dgm:pt modelId="{BD5DEE91-FDB8-4794-807A-4F2FA7F6D554}" type="pres">
      <dgm:prSet presAssocID="{0D1E79ED-4D0F-4D28-81C1-9432E7000890}" presName="nodeFollowingNodes" presStyleLbl="node1" presStyleIdx="3" presStyleCnt="7" custRadScaleRad="104525" custRadScaleInc="-380">
        <dgm:presLayoutVars>
          <dgm:bulletEnabled val="1"/>
        </dgm:presLayoutVars>
      </dgm:prSet>
      <dgm:spPr/>
    </dgm:pt>
    <dgm:pt modelId="{0283E9A0-ACEF-403C-829A-21B0E48760DC}" type="pres">
      <dgm:prSet presAssocID="{DE6209A3-7C67-4AD3-B14C-118265E490B5}" presName="nodeFollowingNodes" presStyleLbl="node1" presStyleIdx="4" presStyleCnt="7" custRadScaleRad="99109" custRadScaleInc="-8118">
        <dgm:presLayoutVars>
          <dgm:bulletEnabled val="1"/>
        </dgm:presLayoutVars>
      </dgm:prSet>
      <dgm:spPr/>
    </dgm:pt>
    <dgm:pt modelId="{74B31572-93CA-4FDE-BFE5-5F40282FE2DA}" type="pres">
      <dgm:prSet presAssocID="{A3BC1400-AA68-4B21-9A80-4757BB718516}" presName="nodeFollowingNodes" presStyleLbl="node1" presStyleIdx="5" presStyleCnt="7">
        <dgm:presLayoutVars>
          <dgm:bulletEnabled val="1"/>
        </dgm:presLayoutVars>
      </dgm:prSet>
      <dgm:spPr/>
    </dgm:pt>
    <dgm:pt modelId="{2442892C-0AC1-45BA-BD5F-63CFDDD7E17E}" type="pres">
      <dgm:prSet presAssocID="{A030C425-2574-4B43-8DDD-79D800226326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103EFB07-F476-4F0E-88F8-82EC62416AD0}" type="presOf" srcId="{A030C425-2574-4B43-8DDD-79D800226326}" destId="{2442892C-0AC1-45BA-BD5F-63CFDDD7E17E}" srcOrd="0" destOrd="0" presId="urn:microsoft.com/office/officeart/2005/8/layout/cycle3"/>
    <dgm:cxn modelId="{F63BE20C-717D-4B5B-A7C0-6B580AB6F7A8}" srcId="{EE26D971-1672-4307-AFCD-83B3C0E1DB0C}" destId="{0D1E79ED-4D0F-4D28-81C1-9432E7000890}" srcOrd="3" destOrd="0" parTransId="{9755E95B-DD0C-4BED-8509-97B43E1BB186}" sibTransId="{BBE8D8E9-D589-4DA1-88E3-B28C6E2475D8}"/>
    <dgm:cxn modelId="{B3010915-8BEE-41E1-83A5-FC498C26B6FD}" srcId="{EE26D971-1672-4307-AFCD-83B3C0E1DB0C}" destId="{E2B7FE0C-41C9-41F8-BC31-F5A6C8DE3AE3}" srcOrd="0" destOrd="0" parTransId="{9C680DC3-E776-417F-A01D-68003DA0C0D4}" sibTransId="{21DD1264-AB50-4746-B3C6-ADC288181172}"/>
    <dgm:cxn modelId="{8E543618-F0ED-48DD-9011-734E39593095}" type="presOf" srcId="{E2B7FE0C-41C9-41F8-BC31-F5A6C8DE3AE3}" destId="{6DD19B3F-8BFE-4B4D-8284-191181911A2F}" srcOrd="0" destOrd="0" presId="urn:microsoft.com/office/officeart/2005/8/layout/cycle3"/>
    <dgm:cxn modelId="{7555D01A-23D9-459C-8558-F73D94915114}" srcId="{EE26D971-1672-4307-AFCD-83B3C0E1DB0C}" destId="{DE6209A3-7C67-4AD3-B14C-118265E490B5}" srcOrd="4" destOrd="0" parTransId="{BEFA4EFE-001E-4365-8E89-934560B81A73}" sibTransId="{8EB8145F-9517-4191-8235-CDB399F04A4A}"/>
    <dgm:cxn modelId="{45B8BF3E-2391-4746-AF3C-0D2E71917BF8}" type="presOf" srcId="{21DD1264-AB50-4746-B3C6-ADC288181172}" destId="{3FEDDBDC-287C-4A61-B013-AC7598358331}" srcOrd="0" destOrd="0" presId="urn:microsoft.com/office/officeart/2005/8/layout/cycle3"/>
    <dgm:cxn modelId="{590C8E62-CB3C-4701-B3F0-89D3725146EC}" type="presOf" srcId="{A3BC1400-AA68-4B21-9A80-4757BB718516}" destId="{74B31572-93CA-4FDE-BFE5-5F40282FE2DA}" srcOrd="0" destOrd="0" presId="urn:microsoft.com/office/officeart/2005/8/layout/cycle3"/>
    <dgm:cxn modelId="{4FAB7A71-B10A-4ABC-BB4C-627F61EEFEA5}" srcId="{EE26D971-1672-4307-AFCD-83B3C0E1DB0C}" destId="{475C37AB-9C3E-44A5-B059-B14D83BF39D8}" srcOrd="2" destOrd="0" parTransId="{4938FF9E-A486-46E1-945F-E876B6E86C5E}" sibTransId="{3A176FE8-AD9F-481B-9F5C-C3C052603972}"/>
    <dgm:cxn modelId="{18EC0F52-0ABE-47C9-BFD7-534DB52919E9}" type="presOf" srcId="{475C37AB-9C3E-44A5-B059-B14D83BF39D8}" destId="{6E58F565-7AFA-4A19-BEE3-1BAEA8476F98}" srcOrd="0" destOrd="0" presId="urn:microsoft.com/office/officeart/2005/8/layout/cycle3"/>
    <dgm:cxn modelId="{D2D1F17D-79B6-4EC4-AB33-A9BF86B23BFA}" srcId="{EE26D971-1672-4307-AFCD-83B3C0E1DB0C}" destId="{C0167F45-582B-46EF-A594-0507BB5A37E6}" srcOrd="1" destOrd="0" parTransId="{2D328DC9-F81D-4654-8A31-8D8BFC1F44C6}" sibTransId="{8A010E19-92D2-4670-9E8C-40F4D4D843E0}"/>
    <dgm:cxn modelId="{72BEBC93-B738-41C1-BD00-F02B29D9000F}" srcId="{EE26D971-1672-4307-AFCD-83B3C0E1DB0C}" destId="{A3BC1400-AA68-4B21-9A80-4757BB718516}" srcOrd="5" destOrd="0" parTransId="{69AA3834-DA82-4CD2-BD2F-BF70225914CF}" sibTransId="{A0A74060-26AF-40CB-A542-CE72CE58B356}"/>
    <dgm:cxn modelId="{ADD339A5-7920-44B3-9D05-55165F8E9496}" srcId="{EE26D971-1672-4307-AFCD-83B3C0E1DB0C}" destId="{A030C425-2574-4B43-8DDD-79D800226326}" srcOrd="6" destOrd="0" parTransId="{C5A68AEF-29BD-4518-9B81-1E86B5D95A04}" sibTransId="{EEFBEAD5-8BE4-492B-BFCD-2212B1CB36A2}"/>
    <dgm:cxn modelId="{60953BB1-4DB5-427E-A674-664405CD4A96}" type="presOf" srcId="{DE6209A3-7C67-4AD3-B14C-118265E490B5}" destId="{0283E9A0-ACEF-403C-829A-21B0E48760DC}" srcOrd="0" destOrd="0" presId="urn:microsoft.com/office/officeart/2005/8/layout/cycle3"/>
    <dgm:cxn modelId="{57E769C1-AA4B-43F9-B4EF-5DD7B0E5396D}" type="presOf" srcId="{0D1E79ED-4D0F-4D28-81C1-9432E7000890}" destId="{BD5DEE91-FDB8-4794-807A-4F2FA7F6D554}" srcOrd="0" destOrd="0" presId="urn:microsoft.com/office/officeart/2005/8/layout/cycle3"/>
    <dgm:cxn modelId="{96D651C4-B39E-4190-A3F9-B1C7CB75D03C}" type="presOf" srcId="{EE26D971-1672-4307-AFCD-83B3C0E1DB0C}" destId="{5220B93E-317F-421E-A2C8-0798F8FCC833}" srcOrd="0" destOrd="0" presId="urn:microsoft.com/office/officeart/2005/8/layout/cycle3"/>
    <dgm:cxn modelId="{4E5D93EF-36E7-4D09-883D-7DD5442182E8}" type="presOf" srcId="{C0167F45-582B-46EF-A594-0507BB5A37E6}" destId="{A41840A0-6B8D-4185-BF84-BA3CD5EC1C85}" srcOrd="0" destOrd="0" presId="urn:microsoft.com/office/officeart/2005/8/layout/cycle3"/>
    <dgm:cxn modelId="{B99303BD-F295-418E-A330-84BFD0E3EA62}" type="presParOf" srcId="{5220B93E-317F-421E-A2C8-0798F8FCC833}" destId="{0023F657-AA57-4ACA-9F9F-2105D80EBEBD}" srcOrd="0" destOrd="0" presId="urn:microsoft.com/office/officeart/2005/8/layout/cycle3"/>
    <dgm:cxn modelId="{33497FDC-6C52-4557-9E5A-AA07785CC43B}" type="presParOf" srcId="{0023F657-AA57-4ACA-9F9F-2105D80EBEBD}" destId="{6DD19B3F-8BFE-4B4D-8284-191181911A2F}" srcOrd="0" destOrd="0" presId="urn:microsoft.com/office/officeart/2005/8/layout/cycle3"/>
    <dgm:cxn modelId="{80574169-660A-4D85-A48B-7B4CBF3756EC}" type="presParOf" srcId="{0023F657-AA57-4ACA-9F9F-2105D80EBEBD}" destId="{3FEDDBDC-287C-4A61-B013-AC7598358331}" srcOrd="1" destOrd="0" presId="urn:microsoft.com/office/officeart/2005/8/layout/cycle3"/>
    <dgm:cxn modelId="{989DC433-A2C7-46D2-809D-F4817F4A9C81}" type="presParOf" srcId="{0023F657-AA57-4ACA-9F9F-2105D80EBEBD}" destId="{A41840A0-6B8D-4185-BF84-BA3CD5EC1C85}" srcOrd="2" destOrd="0" presId="urn:microsoft.com/office/officeart/2005/8/layout/cycle3"/>
    <dgm:cxn modelId="{62EF2A48-B39F-4D81-8F07-CD1DA79E3E5D}" type="presParOf" srcId="{0023F657-AA57-4ACA-9F9F-2105D80EBEBD}" destId="{6E58F565-7AFA-4A19-BEE3-1BAEA8476F98}" srcOrd="3" destOrd="0" presId="urn:microsoft.com/office/officeart/2005/8/layout/cycle3"/>
    <dgm:cxn modelId="{66AE69A0-42F1-4421-A089-26DE1F9E9DD1}" type="presParOf" srcId="{0023F657-AA57-4ACA-9F9F-2105D80EBEBD}" destId="{BD5DEE91-FDB8-4794-807A-4F2FA7F6D554}" srcOrd="4" destOrd="0" presId="urn:microsoft.com/office/officeart/2005/8/layout/cycle3"/>
    <dgm:cxn modelId="{8A7C02C1-3582-4736-94F7-E1816A9EE42C}" type="presParOf" srcId="{0023F657-AA57-4ACA-9F9F-2105D80EBEBD}" destId="{0283E9A0-ACEF-403C-829A-21B0E48760DC}" srcOrd="5" destOrd="0" presId="urn:microsoft.com/office/officeart/2005/8/layout/cycle3"/>
    <dgm:cxn modelId="{B3F99395-0660-4ADF-A8BA-FBEA0E2C5653}" type="presParOf" srcId="{0023F657-AA57-4ACA-9F9F-2105D80EBEBD}" destId="{74B31572-93CA-4FDE-BFE5-5F40282FE2DA}" srcOrd="6" destOrd="0" presId="urn:microsoft.com/office/officeart/2005/8/layout/cycle3"/>
    <dgm:cxn modelId="{3BC7C20F-1E47-4E3E-880B-B6A38BAEDA3F}" type="presParOf" srcId="{0023F657-AA57-4ACA-9F9F-2105D80EBEBD}" destId="{2442892C-0AC1-45BA-BD5F-63CFDDD7E17E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AE78C-B310-480B-9D10-97B603F5382D}">
      <dsp:nvSpPr>
        <dsp:cNvPr id="0" name=""/>
        <dsp:cNvSpPr/>
      </dsp:nvSpPr>
      <dsp:spPr>
        <a:xfrm>
          <a:off x="0" y="3081380"/>
          <a:ext cx="2404533" cy="10113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2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010" tIns="156464" rIns="171010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Lernplattformen</a:t>
          </a:r>
          <a:endParaRPr lang="en-US" sz="2200" kern="1200"/>
        </a:p>
      </dsp:txBody>
      <dsp:txXfrm>
        <a:off x="0" y="3081380"/>
        <a:ext cx="2404533" cy="1011377"/>
      </dsp:txXfrm>
    </dsp:sp>
    <dsp:sp modelId="{8B2C8637-2BBB-4055-BAFC-16C5E11B3945}">
      <dsp:nvSpPr>
        <dsp:cNvPr id="0" name=""/>
        <dsp:cNvSpPr/>
      </dsp:nvSpPr>
      <dsp:spPr>
        <a:xfrm>
          <a:off x="2404533" y="3081380"/>
          <a:ext cx="7213599" cy="10113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215900" rIns="146326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Moodle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Dakora, eLove, Komet  und KOOL BBS</a:t>
          </a:r>
          <a:endParaRPr lang="en-US" sz="1700" kern="1200"/>
        </a:p>
      </dsp:txBody>
      <dsp:txXfrm>
        <a:off x="2404533" y="3081380"/>
        <a:ext cx="7213599" cy="1011377"/>
      </dsp:txXfrm>
    </dsp:sp>
    <dsp:sp modelId="{5476C689-603D-427A-87D5-D8E69021007C}">
      <dsp:nvSpPr>
        <dsp:cNvPr id="0" name=""/>
        <dsp:cNvSpPr/>
      </dsp:nvSpPr>
      <dsp:spPr>
        <a:xfrm rot="10800000">
          <a:off x="0" y="1541052"/>
          <a:ext cx="2404533" cy="15554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65000"/>
                <a:lumMod val="110000"/>
              </a:schemeClr>
            </a:gs>
            <a:gs pos="88000">
              <a:schemeClr val="accent2">
                <a:hueOff val="-1482143"/>
                <a:satOff val="7100"/>
                <a:lumOff val="6569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010" tIns="156464" rIns="171010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Kollaborativ</a:t>
          </a:r>
          <a:endParaRPr lang="en-US" sz="2200" kern="1200"/>
        </a:p>
      </dsp:txBody>
      <dsp:txXfrm rot="-10800000">
        <a:off x="0" y="1541052"/>
        <a:ext cx="2404533" cy="1011074"/>
      </dsp:txXfrm>
    </dsp:sp>
    <dsp:sp modelId="{6B881DF7-5A4C-482E-AFAD-DB59D10D8ACA}">
      <dsp:nvSpPr>
        <dsp:cNvPr id="0" name=""/>
        <dsp:cNvSpPr/>
      </dsp:nvSpPr>
      <dsp:spPr>
        <a:xfrm>
          <a:off x="2404533" y="1541052"/>
          <a:ext cx="7213599" cy="1011074"/>
        </a:xfrm>
        <a:prstGeom prst="rect">
          <a:avLst/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215900" rIns="146326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Cloud, EduPad, OneNote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BoxCryptor, NexCloud</a:t>
          </a:r>
          <a:endParaRPr lang="en-US" sz="1700" kern="1200"/>
        </a:p>
      </dsp:txBody>
      <dsp:txXfrm>
        <a:off x="2404533" y="1541052"/>
        <a:ext cx="7213599" cy="1011074"/>
      </dsp:txXfrm>
    </dsp:sp>
    <dsp:sp modelId="{EF42720E-E859-4C71-8753-62F5CD2C27B2}">
      <dsp:nvSpPr>
        <dsp:cNvPr id="0" name=""/>
        <dsp:cNvSpPr/>
      </dsp:nvSpPr>
      <dsp:spPr>
        <a:xfrm rot="10800000">
          <a:off x="0" y="723"/>
          <a:ext cx="2404533" cy="15554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65000"/>
                <a:lumMod val="110000"/>
              </a:schemeClr>
            </a:gs>
            <a:gs pos="88000">
              <a:schemeClr val="accent2">
                <a:hueOff val="-2964286"/>
                <a:satOff val="14200"/>
                <a:lumOff val="13137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1010" tIns="156464" rIns="171010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Digital</a:t>
          </a:r>
          <a:endParaRPr lang="en-US" sz="2200" kern="1200"/>
        </a:p>
      </dsp:txBody>
      <dsp:txXfrm rot="-10800000">
        <a:off x="0" y="723"/>
        <a:ext cx="2404533" cy="1011074"/>
      </dsp:txXfrm>
    </dsp:sp>
    <dsp:sp modelId="{A0F9FEB2-FD90-4BA6-A629-D60485091B24}">
      <dsp:nvSpPr>
        <dsp:cNvPr id="0" name=""/>
        <dsp:cNvSpPr/>
      </dsp:nvSpPr>
      <dsp:spPr>
        <a:xfrm>
          <a:off x="2404533" y="723"/>
          <a:ext cx="7213599" cy="1011074"/>
        </a:xfrm>
        <a:prstGeom prst="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6" tIns="215900" rIns="146326" bIns="2159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BYOD – Tablet und Smartphone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APPS: GeoGebra, </a:t>
          </a:r>
          <a:r>
            <a:rPr lang="de-DE" sz="1300" kern="1200" dirty="0" err="1"/>
            <a:t>PhotoMath</a:t>
          </a:r>
          <a:r>
            <a:rPr lang="de-DE" sz="1300" kern="1200" dirty="0"/>
            <a:t>, Math42, ….</a:t>
          </a:r>
          <a:endParaRPr lang="en-US" sz="1300" kern="1200" dirty="0"/>
        </a:p>
      </dsp:txBody>
      <dsp:txXfrm>
        <a:off x="2404533" y="723"/>
        <a:ext cx="7213599" cy="1011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DDBDC-287C-4A61-B013-AC7598358331}">
      <dsp:nvSpPr>
        <dsp:cNvPr id="0" name=""/>
        <dsp:cNvSpPr/>
      </dsp:nvSpPr>
      <dsp:spPr>
        <a:xfrm>
          <a:off x="3022541" y="-26596"/>
          <a:ext cx="4185843" cy="4185843"/>
        </a:xfrm>
        <a:prstGeom prst="circularArrow">
          <a:avLst>
            <a:gd name="adj1" fmla="val 5544"/>
            <a:gd name="adj2" fmla="val 330680"/>
            <a:gd name="adj3" fmla="val 14487381"/>
            <a:gd name="adj4" fmla="val 16966488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19B3F-8BFE-4B4D-8284-191181911A2F}">
      <dsp:nvSpPr>
        <dsp:cNvPr id="0" name=""/>
        <dsp:cNvSpPr/>
      </dsp:nvSpPr>
      <dsp:spPr>
        <a:xfrm>
          <a:off x="4450766" y="647"/>
          <a:ext cx="1329393" cy="664696"/>
        </a:xfrm>
        <a:prstGeom prst="roundRect">
          <a:avLst/>
        </a:prstGeom>
        <a:solidFill>
          <a:srgbClr val="FF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solidFill>
                <a:schemeClr val="bg1"/>
              </a:solidFill>
            </a:rPr>
            <a:t>Vorgaben</a:t>
          </a:r>
        </a:p>
      </dsp:txBody>
      <dsp:txXfrm>
        <a:off x="4483214" y="33095"/>
        <a:ext cx="1264497" cy="599800"/>
      </dsp:txXfrm>
    </dsp:sp>
    <dsp:sp modelId="{A41840A0-6B8D-4185-BF84-BA3CD5EC1C85}">
      <dsp:nvSpPr>
        <dsp:cNvPr id="0" name=""/>
        <dsp:cNvSpPr/>
      </dsp:nvSpPr>
      <dsp:spPr>
        <a:xfrm>
          <a:off x="5380501" y="672721"/>
          <a:ext cx="2261073" cy="664696"/>
        </a:xfrm>
        <a:prstGeom prst="round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Kompetenzraster</a:t>
          </a:r>
          <a:endParaRPr lang="de-DE" sz="1200" kern="1200" dirty="0"/>
        </a:p>
      </dsp:txBody>
      <dsp:txXfrm>
        <a:off x="5412949" y="705169"/>
        <a:ext cx="2196177" cy="599800"/>
      </dsp:txXfrm>
    </dsp:sp>
    <dsp:sp modelId="{6E58F565-7AFA-4A19-BEE3-1BAEA8476F98}">
      <dsp:nvSpPr>
        <dsp:cNvPr id="0" name=""/>
        <dsp:cNvSpPr/>
      </dsp:nvSpPr>
      <dsp:spPr>
        <a:xfrm>
          <a:off x="6191020" y="2182857"/>
          <a:ext cx="1329393" cy="664696"/>
        </a:xfrm>
        <a:prstGeom prst="round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Material</a:t>
          </a:r>
        </a:p>
      </dsp:txBody>
      <dsp:txXfrm>
        <a:off x="6223468" y="2215305"/>
        <a:ext cx="1264497" cy="599800"/>
      </dsp:txXfrm>
    </dsp:sp>
    <dsp:sp modelId="{BD5DEE91-FDB8-4794-807A-4F2FA7F6D554}">
      <dsp:nvSpPr>
        <dsp:cNvPr id="0" name=""/>
        <dsp:cNvSpPr/>
      </dsp:nvSpPr>
      <dsp:spPr>
        <a:xfrm>
          <a:off x="5265310" y="3394540"/>
          <a:ext cx="1329393" cy="664696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Digitalisierung</a:t>
          </a:r>
        </a:p>
      </dsp:txBody>
      <dsp:txXfrm>
        <a:off x="5297758" y="3426988"/>
        <a:ext cx="1264497" cy="599800"/>
      </dsp:txXfrm>
    </dsp:sp>
    <dsp:sp modelId="{0283E9A0-ACEF-403C-829A-21B0E48760DC}">
      <dsp:nvSpPr>
        <dsp:cNvPr id="0" name=""/>
        <dsp:cNvSpPr/>
      </dsp:nvSpPr>
      <dsp:spPr>
        <a:xfrm>
          <a:off x="3786296" y="3394540"/>
          <a:ext cx="1329393" cy="664696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Einpflegen</a:t>
          </a:r>
        </a:p>
      </dsp:txBody>
      <dsp:txXfrm>
        <a:off x="3818744" y="3426988"/>
        <a:ext cx="1264497" cy="599800"/>
      </dsp:txXfrm>
    </dsp:sp>
    <dsp:sp modelId="{74B31572-93CA-4FDE-BFE5-5F40282FE2DA}">
      <dsp:nvSpPr>
        <dsp:cNvPr id="0" name=""/>
        <dsp:cNvSpPr/>
      </dsp:nvSpPr>
      <dsp:spPr>
        <a:xfrm>
          <a:off x="2710511" y="2182857"/>
          <a:ext cx="1329393" cy="664696"/>
        </a:xfrm>
        <a:prstGeom prst="roundRect">
          <a:avLst/>
        </a:prstGeom>
        <a:solidFill>
          <a:srgbClr val="0020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Kurse aufstellen</a:t>
          </a:r>
        </a:p>
      </dsp:txBody>
      <dsp:txXfrm>
        <a:off x="2742959" y="2215305"/>
        <a:ext cx="1264497" cy="599800"/>
      </dsp:txXfrm>
    </dsp:sp>
    <dsp:sp modelId="{2442892C-0AC1-45BA-BD5F-63CFDDD7E17E}">
      <dsp:nvSpPr>
        <dsp:cNvPr id="0" name=""/>
        <dsp:cNvSpPr/>
      </dsp:nvSpPr>
      <dsp:spPr>
        <a:xfrm>
          <a:off x="3055190" y="672721"/>
          <a:ext cx="1329393" cy="664696"/>
        </a:xfrm>
        <a:prstGeom prst="roundRect">
          <a:avLst/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solidFill>
                <a:schemeClr val="bg1"/>
              </a:solidFill>
            </a:rPr>
            <a:t>Lehrerarbeit (Kurs anpassen, Dakora)</a:t>
          </a:r>
        </a:p>
      </dsp:txBody>
      <dsp:txXfrm>
        <a:off x="3087638" y="705169"/>
        <a:ext cx="1264497" cy="599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12F53-F49E-4E87-AF88-28BCEEB5E279}" type="datetimeFigureOut">
              <a:rPr lang="de-DE" smtClean="0"/>
              <a:t>21.05.2018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82BF1-2AD1-4092-BFA5-DFAA1696A7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1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220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465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de-DE" smtClean="0"/>
              <a:pPr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47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661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38412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949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64762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247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2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7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1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6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3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2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0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9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2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277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50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eative_Common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gvo-gesetz.de/art-5-dsgvo/" TargetMode="External"/><Relationship Id="rId5" Type="http://schemas.openxmlformats.org/officeDocument/2006/relationships/hyperlink" Target="https://de.wikipedia.org/wiki/Telemediengesetz" TargetMode="External"/><Relationship Id="rId4" Type="http://schemas.openxmlformats.org/officeDocument/2006/relationships/hyperlink" Target="https://de.wikipedia.org/wiki/Datenschutzrech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code-monkey.com/d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odle.com/de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doodle.com/poll/ea86f9xh8i9q6bp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garden.ch/703400" TargetMode="External"/><Relationship Id="rId2" Type="http://schemas.openxmlformats.org/officeDocument/2006/relationships/hyperlink" Target="http://www.moreganize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etherpad.wikimedia.org/p/IHK_-_Digitale_Optione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rworldoftext.com/~MarcReis/IHK_Digi_Op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padlet.com/marc_reis_79/82vgscp3htr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ddla.com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gwerfemail.de/" TargetMode="External"/><Relationship Id="rId7" Type="http://schemas.openxmlformats.org/officeDocument/2006/relationships/hyperlink" Target="https://www.receive-sms-online.info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msonlineempfangen.com/" TargetMode="External"/><Relationship Id="rId5" Type="http://schemas.openxmlformats.org/officeDocument/2006/relationships/hyperlink" Target="https://trashmail.com/" TargetMode="External"/><Relationship Id="rId4" Type="http://schemas.openxmlformats.org/officeDocument/2006/relationships/hyperlink" Target="http://www.fakemailgenerator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ellerabteil/passwrter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enpass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www.pcwelt.de/ratgeber/Google-Drive-vs-Dropbox-vs-Skydrive-vs-box-vs-SugarSync-5772476.html" TargetMode="External"/><Relationship Id="rId4" Type="http://schemas.openxmlformats.org/officeDocument/2006/relationships/hyperlink" Target="https://www.pcwelt.de/ratgeber/Kostenlose-Cloud-Speicher-Vergleich-Deutschland-9829970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xtcloud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hemie.de/tools/" TargetMode="External"/><Relationship Id="rId13" Type="http://schemas.openxmlformats.org/officeDocument/2006/relationships/image" Target="../media/image61.png"/><Relationship Id="rId3" Type="http://schemas.openxmlformats.org/officeDocument/2006/relationships/hyperlink" Target="https://online-lernen.levrai.de/" TargetMode="External"/><Relationship Id="rId7" Type="http://schemas.openxmlformats.org/officeDocument/2006/relationships/hyperlink" Target="http://www.myhistro.com/" TargetMode="External"/><Relationship Id="rId12" Type="http://schemas.openxmlformats.org/officeDocument/2006/relationships/hyperlink" Target="http://www.lernsoftware-filius.de/" TargetMode="External"/><Relationship Id="rId2" Type="http://schemas.openxmlformats.org/officeDocument/2006/relationships/hyperlink" Target="https://de.wikibooks.org/wiki/Hauptsei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portal.rlp.de/" TargetMode="External"/><Relationship Id="rId11" Type="http://schemas.openxmlformats.org/officeDocument/2006/relationships/hyperlink" Target="https://www.mathebibel.de/" TargetMode="External"/><Relationship Id="rId5" Type="http://schemas.openxmlformats.org/officeDocument/2006/relationships/hyperlink" Target="https://www.schullv.de/" TargetMode="External"/><Relationship Id="rId15" Type="http://schemas.openxmlformats.org/officeDocument/2006/relationships/image" Target="../media/image63.png"/><Relationship Id="rId10" Type="http://schemas.openxmlformats.org/officeDocument/2006/relationships/hyperlink" Target="https://www.geogebra.org/" TargetMode="External"/><Relationship Id="rId4" Type="http://schemas.openxmlformats.org/officeDocument/2006/relationships/hyperlink" Target="http://mein-deutschbuch.de/grammatik.html" TargetMode="External"/><Relationship Id="rId9" Type="http://schemas.openxmlformats.org/officeDocument/2006/relationships/hyperlink" Target="https://phet.colorado.edu/de/simulations" TargetMode="External"/><Relationship Id="rId1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leitungsrechner.net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gebra.org/graphing" TargetMode="External"/><Relationship Id="rId5" Type="http://schemas.openxmlformats.org/officeDocument/2006/relationships/hyperlink" Target="http://www.wolframalpha.com/" TargetMode="External"/><Relationship Id="rId4" Type="http://schemas.openxmlformats.org/officeDocument/2006/relationships/hyperlink" Target="https://www.symbolab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mk.org/fileadmin/Dateien/pdf/PresseUndAktuelles/2016/Bildung_digitale_Welt_Webversion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math.net/de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ath-42.de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tumblr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hyperlink" Target="https://www.handwerk-magazin.de/die-wichtigsten-apps-fuer-handwerker/150/4/361453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biflex.software/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Kollaboration" TargetMode="External"/><Relationship Id="rId2" Type="http://schemas.openxmlformats.org/officeDocument/2006/relationships/hyperlink" Target="https://de.wikipedia.org/wiki/Late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hyperlink" Target="https://de.wikipedia.org/wiki/Digital_Workplac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microsoft.com/office/2007/relationships/hdphoto" Target="../media/hdphoto3.wdp"/><Relationship Id="rId3" Type="http://schemas.openxmlformats.org/officeDocument/2006/relationships/image" Target="../media/image4.svg"/><Relationship Id="rId21" Type="http://schemas.openxmlformats.org/officeDocument/2006/relationships/image" Target="../media/image21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microsoft.com/office/2007/relationships/hdphoto" Target="../media/hdphoto2.wdp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ind42.com/public/ec1051ef-4c9c-4546-ac6c-cf3edca0ac13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hyperlink" Target="https://coggle.it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s://www.evernote.com/" TargetMode="External"/><Relationship Id="rId7" Type="http://schemas.openxmlformats.org/officeDocument/2006/relationships/image" Target="../media/image83.png"/><Relationship Id="rId2" Type="http://schemas.openxmlformats.org/officeDocument/2006/relationships/hyperlink" Target="https://www.diig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hyperlink" Target="https://www.onenote.com/?public=1&amp;wdorigin=ondcauth2&amp;wdorigin=ondc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rdapp.com/" TargetMode="External"/><Relationship Id="rId5" Type="http://schemas.openxmlformats.org/officeDocument/2006/relationships/hyperlink" Target="https://www.skype.com/de/get-skype/" TargetMode="External"/><Relationship Id="rId4" Type="http://schemas.openxmlformats.org/officeDocument/2006/relationships/hyperlink" Target="https://www.tinychat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World_Wide_Web" TargetMode="External"/><Relationship Id="rId2" Type="http://schemas.openxmlformats.org/officeDocument/2006/relationships/hyperlink" Target="https://de.wikipedia.org/wiki/Content-Management-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hyperlink" Target="https://de.wikipedia.org/wiki/Lernplattform" TargetMode="External"/><Relationship Id="rId4" Type="http://schemas.openxmlformats.org/officeDocument/2006/relationships/hyperlink" Target="https://de.wikipedia.org/wiki/Kommunikatio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ernobjekt" TargetMode="External"/><Relationship Id="rId2" Type="http://schemas.openxmlformats.org/officeDocument/2006/relationships/hyperlink" Target="https://de.wikipedia.org/wiki/Interaktives_Whiteboard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lms.bildung-rp.de/sembbstrier/course/view.php?id=90#section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ocs.moodle.org/33/de/Test_konfigurier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aptop" TargetMode="External"/><Relationship Id="rId7" Type="http://schemas.openxmlformats.org/officeDocument/2006/relationships/hyperlink" Target="https://de.wikipedia.org/wiki/Netzwerkdienst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Notebook" TargetMode="External"/><Relationship Id="rId5" Type="http://schemas.openxmlformats.org/officeDocument/2006/relationships/hyperlink" Target="https://de.wikipedia.org/wiki/Smartphone" TargetMode="External"/><Relationship Id="rId4" Type="http://schemas.openxmlformats.org/officeDocument/2006/relationships/hyperlink" Target="https://de.wikipedia.org/wiki/Tablet-Computer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tn-solutions.com/dakora/page/configuration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ovevet.eu/fileadmin/docs/lovevet_App_de.pdf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youtube.com/watch?v=uk1rQXw4PIs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microsoft.com/office/2007/relationships/hdphoto" Target="../media/hdphoto6.wdp"/><Relationship Id="rId2" Type="http://schemas.openxmlformats.org/officeDocument/2006/relationships/diagramData" Target="../diagrams/data2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6.png"/><Relationship Id="rId5" Type="http://schemas.openxmlformats.org/officeDocument/2006/relationships/diagramColors" Target="../diagrams/colors2.xml"/><Relationship Id="rId15" Type="http://schemas.microsoft.com/office/2007/relationships/hdphoto" Target="../media/hdphoto5.wdp"/><Relationship Id="rId10" Type="http://schemas.openxmlformats.org/officeDocument/2006/relationships/image" Target="../media/image13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s-bw.de/site/pbs-bw-new/get/documents/KULTUS.Dachmandant/KULTUS/Dienststellen/ls-bw/Lernen/allgemein%20bildene%20Schulen/Kompetenzraster/NL-50%20Basishandreichung_Arbeiten%20mit%20Kompetenzrastern.pdf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s-bw.de/,Lde/437283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ls-bw.de/site/pbs-bw-new/get/documents/KULTUS.Dachmandant/KULTUS/Dienststellen/ls-bw/Lernen/allgemein%20bildene%20Schulen/Kompetenzraster/NL-50%20Basishandreichung_Arbeiten%20mit%20Kompetenzrastern.pdf" TargetMode="External"/><Relationship Id="rId4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standards.org/index.php?id=169&amp;b=subj&amp;a=gridview&amp;fsubject=1660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chule-bw.de/themen-und-impulse/individuelles-lernen-und-individuelle-foerderung/allgemein-bildende-schulen/kompetenzraster-2016/mathematik/m_lwl_m06_01.pdf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Visitenkarte enthält.&#10;&#10;Mit hoher Zuverlässigkeit generierte Beschreibung">
            <a:extLst>
              <a:ext uri="{FF2B5EF4-FFF2-40B4-BE49-F238E27FC236}">
                <a16:creationId xmlns:a16="http://schemas.microsoft.com/office/drawing/2014/main" id="{4980404D-9AFA-4D6C-A19E-609B5F285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17" r="-4" b="-4"/>
          <a:stretch/>
        </p:blipFill>
        <p:spPr>
          <a:xfrm>
            <a:off x="6836578" y="1266130"/>
            <a:ext cx="4174333" cy="4325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D7B38D-5D75-4D20-BDE8-6E764C0D8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>
            <a:normAutofit/>
          </a:bodyPr>
          <a:lstStyle/>
          <a:p>
            <a:r>
              <a:rPr lang="de-DE" dirty="0"/>
              <a:t>Digitale Optionen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57C480A-09C9-4CB9-B8AD-4967809A2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7856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500" dirty="0"/>
              <a:t>Digitale Optionen: Umgang mit Lernplattformen, Einsatz von Smartphones, Tablets und </a:t>
            </a:r>
            <a:r>
              <a:rPr lang="de-DE" sz="1500" dirty="0" err="1"/>
              <a:t>PC´s</a:t>
            </a:r>
            <a:r>
              <a:rPr lang="de-DE" sz="1500" dirty="0"/>
              <a:t>, </a:t>
            </a:r>
          </a:p>
          <a:p>
            <a:pPr>
              <a:lnSpc>
                <a:spcPct val="90000"/>
              </a:lnSpc>
            </a:pP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84678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https://upload.wikimedia.org/wikipedia/commons/thumb/3/3d/Creative_Commons_Lizenzspektrum_DE.svg/300px-Creative_Commons_Lizenzspektrum_DE.svg.png">
            <a:extLst>
              <a:ext uri="{FF2B5EF4-FFF2-40B4-BE49-F238E27FC236}">
                <a16:creationId xmlns:a16="http://schemas.microsoft.com/office/drawing/2014/main" id="{CE353B5C-3BA3-4428-82C7-022CF148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0" y="1168399"/>
            <a:ext cx="2846736" cy="461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911054-48AD-463E-9EA5-2601BCF0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Rechtliches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FA857A-5E21-48D6-A54A-14B5C9FF7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de-DE" sz="1700" dirty="0">
                <a:solidFill>
                  <a:srgbClr val="FFFFFF"/>
                </a:solidFill>
              </a:rPr>
              <a:t>Datenschutz!</a:t>
            </a:r>
          </a:p>
          <a:p>
            <a:pPr lvl="1">
              <a:lnSpc>
                <a:spcPct val="90000"/>
              </a:lnSpc>
            </a:pPr>
            <a:r>
              <a:rPr lang="de-DE" sz="1700" dirty="0">
                <a:solidFill>
                  <a:srgbClr val="FFFFFF"/>
                </a:solidFill>
              </a:rPr>
              <a:t>Personenbezogenen Daten vermeiden!</a:t>
            </a:r>
          </a:p>
          <a:p>
            <a:pPr lvl="1">
              <a:lnSpc>
                <a:spcPct val="90000"/>
              </a:lnSpc>
            </a:pPr>
            <a:r>
              <a:rPr lang="de-DE" sz="1700" dirty="0">
                <a:solidFill>
                  <a:srgbClr val="FFFFFF"/>
                </a:solidFill>
              </a:rPr>
              <a:t>Abgleichen mit Landes/Bundes Recht! </a:t>
            </a:r>
          </a:p>
          <a:p>
            <a:pPr lvl="2">
              <a:lnSpc>
                <a:spcPct val="90000"/>
              </a:lnSpc>
            </a:pPr>
            <a:r>
              <a:rPr lang="de-DE" sz="1700" dirty="0">
                <a:solidFill>
                  <a:srgbClr val="FFFFFF"/>
                </a:solidFill>
              </a:rPr>
              <a:t>Nutzung von Cloud erlaubt?</a:t>
            </a:r>
          </a:p>
          <a:p>
            <a:pPr lvl="2">
              <a:lnSpc>
                <a:spcPct val="90000"/>
              </a:lnSpc>
            </a:pPr>
            <a:r>
              <a:rPr lang="de-DE" sz="1700" dirty="0">
                <a:solidFill>
                  <a:srgbClr val="FFFFFF"/>
                </a:solidFill>
              </a:rPr>
              <a:t>Hosting von Diensten BRD, EU? (Ausland Erlaubt?)</a:t>
            </a:r>
          </a:p>
          <a:p>
            <a:pPr lvl="2">
              <a:lnSpc>
                <a:spcPct val="90000"/>
              </a:lnSpc>
            </a:pPr>
            <a:r>
              <a:rPr lang="de-DE" sz="1700" dirty="0">
                <a:solidFill>
                  <a:srgbClr val="FFFFFF"/>
                </a:solidFill>
              </a:rPr>
              <a:t>Besondere Rechte (Rechtsanwälte,….), usw.</a:t>
            </a:r>
          </a:p>
          <a:p>
            <a:pPr lvl="2">
              <a:lnSpc>
                <a:spcPct val="90000"/>
              </a:lnSpc>
            </a:pPr>
            <a:endParaRPr lang="de-DE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de-DE" sz="1700" dirty="0">
                <a:solidFill>
                  <a:srgbClr val="FFFFFF"/>
                </a:solidFill>
              </a:rPr>
              <a:t>Creative Commons</a:t>
            </a:r>
          </a:p>
          <a:p>
            <a:pPr lvl="1">
              <a:lnSpc>
                <a:spcPct val="90000"/>
              </a:lnSpc>
            </a:pPr>
            <a:r>
              <a:rPr lang="de-DE" sz="1700" dirty="0">
                <a:solidFill>
                  <a:srgbClr val="FFFFFF"/>
                </a:solidFill>
              </a:rPr>
              <a:t>Vorsicht Urheberrechte!</a:t>
            </a:r>
          </a:p>
          <a:p>
            <a:pPr>
              <a:lnSpc>
                <a:spcPct val="90000"/>
              </a:lnSpc>
            </a:pPr>
            <a:endParaRPr lang="de-DE" sz="1700" dirty="0">
              <a:solidFill>
                <a:srgbClr val="FFFFF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3E3C544-5F83-4C80-81F8-EABA2D266418}"/>
              </a:ext>
            </a:extLst>
          </p:cNvPr>
          <p:cNvSpPr/>
          <p:nvPr/>
        </p:nvSpPr>
        <p:spPr>
          <a:xfrm>
            <a:off x="105515" y="6253251"/>
            <a:ext cx="34259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hlinkClick r:id="rId3"/>
              </a:rPr>
              <a:t>https://de.wikipedia.org/wiki/Creative_Commons</a:t>
            </a:r>
            <a:r>
              <a:rPr lang="de-DE" sz="1100" dirty="0"/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AA38367-5D6F-49FA-A0FC-581ED77C1142}"/>
              </a:ext>
            </a:extLst>
          </p:cNvPr>
          <p:cNvSpPr/>
          <p:nvPr/>
        </p:nvSpPr>
        <p:spPr>
          <a:xfrm rot="17891482">
            <a:off x="3380148" y="4177687"/>
            <a:ext cx="5336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2">
                    <a:lumMod val="10000"/>
                  </a:schemeClr>
                </a:solidFill>
                <a:highlight>
                  <a:srgbClr val="000080"/>
                </a:highlight>
                <a:hlinkClick r:id="rId4"/>
              </a:rPr>
              <a:t>https://de.wikipedia.org/wiki/Datenschutzrecht</a:t>
            </a:r>
            <a:r>
              <a:rPr lang="de-DE" dirty="0">
                <a:solidFill>
                  <a:schemeClr val="tx2">
                    <a:lumMod val="10000"/>
                  </a:schemeClr>
                </a:solidFill>
                <a:highlight>
                  <a:srgbClr val="000080"/>
                </a:highlight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21883D-3BD7-4E56-8475-04A37170223B}"/>
              </a:ext>
            </a:extLst>
          </p:cNvPr>
          <p:cNvSpPr/>
          <p:nvPr/>
        </p:nvSpPr>
        <p:spPr>
          <a:xfrm rot="17684307">
            <a:off x="2842332" y="3952262"/>
            <a:ext cx="537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ighlight>
                  <a:srgbClr val="000080"/>
                </a:highlight>
                <a:hlinkClick r:id="rId5"/>
              </a:rPr>
              <a:t>https://de.wikipedia.org/wiki/Telemediengesetz</a:t>
            </a:r>
            <a:r>
              <a:rPr lang="de-DE" dirty="0">
                <a:highlight>
                  <a:srgbClr val="000080"/>
                </a:highlight>
              </a:rPr>
              <a:t>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22F15B-F894-468C-A41D-8E772864DFA4}"/>
              </a:ext>
            </a:extLst>
          </p:cNvPr>
          <p:cNvSpPr/>
          <p:nvPr/>
        </p:nvSpPr>
        <p:spPr>
          <a:xfrm rot="17372636">
            <a:off x="2641450" y="4296119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ighlight>
                  <a:srgbClr val="000080"/>
                </a:highlight>
                <a:hlinkClick r:id="rId6"/>
              </a:rPr>
              <a:t>https://dsgvo-gesetz.de/art-5-dsgvo/</a:t>
            </a:r>
            <a:r>
              <a:rPr lang="de-DE" dirty="0">
                <a:highlight>
                  <a:srgbClr val="00008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855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800D9-C491-48E1-B306-528CEF26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Werkzeuge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C39D33-F218-4095-BC99-364A9DC75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QR Codes</a:t>
            </a:r>
          </a:p>
          <a:p>
            <a:r>
              <a:rPr lang="de-DE" dirty="0"/>
              <a:t>Doodle Termine</a:t>
            </a:r>
          </a:p>
          <a:p>
            <a:pPr lvl="1"/>
            <a:r>
              <a:rPr lang="de-DE" dirty="0" err="1"/>
              <a:t>Optinale</a:t>
            </a:r>
            <a:endParaRPr lang="de-DE" dirty="0"/>
          </a:p>
          <a:p>
            <a:r>
              <a:rPr lang="de-DE" dirty="0"/>
              <a:t>Texten</a:t>
            </a:r>
          </a:p>
          <a:p>
            <a:pPr lvl="1"/>
            <a:r>
              <a:rPr lang="de-DE" dirty="0" err="1"/>
              <a:t>EduPad</a:t>
            </a:r>
            <a:endParaRPr lang="de-DE" dirty="0"/>
          </a:p>
          <a:p>
            <a:pPr lvl="1"/>
            <a:r>
              <a:rPr lang="de-DE" dirty="0" err="1"/>
              <a:t>YourWorldOfText</a:t>
            </a:r>
            <a:endParaRPr lang="de-DE" dirty="0"/>
          </a:p>
          <a:p>
            <a:r>
              <a:rPr lang="de-DE" dirty="0"/>
              <a:t>Digitale </a:t>
            </a:r>
            <a:r>
              <a:rPr lang="de-DE" dirty="0" err="1"/>
              <a:t>WhiteBoards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783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Grafik 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6997DD2-8258-4F0A-9E8E-F8A91E730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5177" b="1098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A31F45F-754F-4DE9-BB47-376D852F1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2562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7EB943-755E-4000-849C-70B9070C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C0E865-DD2F-4731-8827-462D0810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926CA434-D0D7-4D87-925F-AADDDC58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21F9B9F-EF9D-471D-8682-32FC29FF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3E64CAB-A26E-41D9-BDF3-C2126B5E8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B514DF98-6EAD-4CC5-A489-A860CF56A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B4D87FD0-176F-488F-BAD6-5CB75827C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92534681-4F90-4D14-B32A-6C2FB37C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F846794-611C-4DF8-A443-7C27A11C2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CC4083E7-7DB9-4FC5-B464-F3D93B8D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89544C-D9B4-4EC0-8E1A-CCD3DF74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QR Codes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1862FB-4A50-49CA-A391-7CE2226F1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807" y="2694337"/>
            <a:ext cx="4573037" cy="3799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https://www.qrcode-monkey.com/de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 algn="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/>
              <a:t>QR code</a:t>
            </a:r>
            <a:r>
              <a:rPr lang="en-US" dirty="0"/>
              <a:t> (abbreviated from Quick Response </a:t>
            </a:r>
            <a:r>
              <a:rPr lang="en-US" b="1" dirty="0"/>
              <a:t>Code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is the trademark for a type of matrix barcode (or two-dimensional barcode) first designed for the automotive industry in Japan. A barcode is a machine-readable optical label that contains information about the item to which it is attached.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47EDE3-BD32-4523-B20D-9BAF38C92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46" y="3596115"/>
            <a:ext cx="3166439" cy="31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5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72D9E5-E044-4FA9-8216-1AAE0FE0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60" y="972608"/>
            <a:ext cx="2413382" cy="49002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733BCC-622C-4B23-AED6-1770FB28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469748" cy="1375608"/>
          </a:xfrm>
        </p:spPr>
        <p:txBody>
          <a:bodyPr anchor="ctr">
            <a:normAutofit/>
          </a:bodyPr>
          <a:lstStyle/>
          <a:p>
            <a:r>
              <a:rPr lang="de-DE" cap="all" dirty="0" err="1">
                <a:solidFill>
                  <a:schemeClr val="bg1"/>
                </a:solidFill>
              </a:rPr>
              <a:t>Barcoo</a:t>
            </a:r>
            <a:r>
              <a:rPr lang="de-DE" cap="all" dirty="0">
                <a:solidFill>
                  <a:schemeClr val="bg1"/>
                </a:solidFill>
              </a:rPr>
              <a:t> und </a:t>
            </a:r>
            <a:br>
              <a:rPr lang="de-DE" cap="all" dirty="0">
                <a:solidFill>
                  <a:schemeClr val="bg1"/>
                </a:solidFill>
              </a:rPr>
            </a:br>
            <a:r>
              <a:rPr lang="de-DE" cap="all" dirty="0">
                <a:solidFill>
                  <a:schemeClr val="bg1"/>
                </a:solidFill>
              </a:rPr>
              <a:t>QR Scanner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8112C2-8A0B-4661-A4F0-22D73BBD1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Barcode Scanner </a:t>
            </a:r>
          </a:p>
          <a:p>
            <a:r>
              <a:rPr lang="de-DE" dirty="0">
                <a:solidFill>
                  <a:schemeClr val="bg1"/>
                </a:solidFill>
              </a:rPr>
              <a:t>bietet </a:t>
            </a:r>
            <a:r>
              <a:rPr lang="de-DE" b="1" dirty="0">
                <a:solidFill>
                  <a:schemeClr val="bg1"/>
                </a:solidFill>
              </a:rPr>
              <a:t>Scanner und Preisvergleich in einem</a:t>
            </a:r>
            <a:r>
              <a:rPr lang="de-DE" dirty="0">
                <a:solidFill>
                  <a:schemeClr val="bg1"/>
                </a:solidFill>
              </a:rPr>
              <a:t>. </a:t>
            </a:r>
          </a:p>
          <a:p>
            <a:r>
              <a:rPr lang="de-DE" dirty="0">
                <a:solidFill>
                  <a:schemeClr val="bg1"/>
                </a:solidFill>
              </a:rPr>
              <a:t>erkennt jeden beliebigen </a:t>
            </a:r>
          </a:p>
          <a:p>
            <a:pPr lvl="1"/>
            <a:r>
              <a:rPr lang="de-DE" b="1" dirty="0">
                <a:solidFill>
                  <a:schemeClr val="bg1"/>
                </a:solidFill>
              </a:rPr>
              <a:t>QR- Barcode, </a:t>
            </a:r>
          </a:p>
          <a:p>
            <a:pPr lvl="1"/>
            <a:r>
              <a:rPr lang="de-DE" b="1" dirty="0" err="1">
                <a:solidFill>
                  <a:schemeClr val="bg1"/>
                </a:solidFill>
              </a:rPr>
              <a:t>DataMatrix</a:t>
            </a:r>
            <a:r>
              <a:rPr lang="de-DE" b="1" dirty="0">
                <a:solidFill>
                  <a:schemeClr val="bg1"/>
                </a:solidFill>
              </a:rPr>
              <a:t>- als auch EAN-Code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0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44A8618A-ACA1-4B79-94E3-CCC7F152E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" r="4331" b="9863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60C6125-A370-430B-9B4F-D23111775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38" y="70582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Doodle - </a:t>
            </a:r>
            <a:r>
              <a:rPr lang="en-US" sz="5400" dirty="0" err="1"/>
              <a:t>Termine</a:t>
            </a:r>
            <a:endParaRPr lang="en-US" sz="5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F5B98B-D0FC-42AC-9315-25D61FB8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298" y="2816257"/>
            <a:ext cx="5209649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https://doodle.com/de/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https://doodle.com/poll/ea86f9xh8i9q6bpx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3B85504-8637-4650-880B-E07982B87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995" y="3602628"/>
            <a:ext cx="3135252" cy="31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6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3FDC2-2B3E-4BE2-89E6-CB4E7B28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334C1F-224E-47F6-97E6-E9ECFA0B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Moreganzie</a:t>
            </a:r>
            <a:endParaRPr lang="de-DE" dirty="0">
              <a:hlinkClick r:id="rId2"/>
            </a:endParaRPr>
          </a:p>
          <a:p>
            <a:pPr lvl="1"/>
            <a:r>
              <a:rPr lang="de-DE" dirty="0">
                <a:hlinkClick r:id="rId2"/>
              </a:rPr>
              <a:t>http://www.moreganize.ch/</a:t>
            </a:r>
            <a:r>
              <a:rPr lang="de-DE" dirty="0"/>
              <a:t> </a:t>
            </a:r>
          </a:p>
          <a:p>
            <a:r>
              <a:rPr lang="de-DE" dirty="0" err="1"/>
              <a:t>Answer</a:t>
            </a:r>
            <a:r>
              <a:rPr lang="de-DE" dirty="0"/>
              <a:t> Garden</a:t>
            </a:r>
          </a:p>
          <a:p>
            <a:pPr lvl="1"/>
            <a:r>
              <a:rPr lang="de-DE" dirty="0">
                <a:hlinkClick r:id="rId3"/>
              </a:rPr>
              <a:t>https://answergarden.ch/703400</a:t>
            </a:r>
            <a:endParaRPr lang="de-DE" dirty="0"/>
          </a:p>
          <a:p>
            <a:pPr lvl="1"/>
            <a:r>
              <a:rPr lang="de-DE" dirty="0"/>
              <a:t>Was benötigen Sie zur Digitalen Bildung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EA1FC1-8FF9-470C-B6B0-6F5C96CB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750" y="578536"/>
            <a:ext cx="6861168" cy="2850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0787AF-C87E-4D45-98C7-E81EE7C67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429" y="3641125"/>
            <a:ext cx="2939405" cy="2939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BF064CF-8B77-435D-9E26-52F92E1CA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750" y="3480695"/>
            <a:ext cx="3612735" cy="3099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835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E20FD-0E19-434C-9287-C3FB1B14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C8EFE8-819C-43DF-93CC-45575D23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hlinkClick r:id="rId2"/>
              </a:rPr>
              <a:t>EtherPad</a:t>
            </a:r>
            <a:endParaRPr lang="de-DE" dirty="0">
              <a:hlinkClick r:id="rId2"/>
            </a:endParaRPr>
          </a:p>
          <a:p>
            <a:pPr lvl="1"/>
            <a:r>
              <a:rPr lang="de-DE" dirty="0">
                <a:hlinkClick r:id="rId2"/>
              </a:rPr>
              <a:t>https://etherpad.wikimedia.org/p/IHK_-_Digitale_Optionen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706CDCC-8C87-4DE3-A2B9-5468553E06E4}"/>
              </a:ext>
            </a:extLst>
          </p:cNvPr>
          <p:cNvSpPr/>
          <p:nvPr/>
        </p:nvSpPr>
        <p:spPr>
          <a:xfrm>
            <a:off x="6226002" y="27839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&lt;</a:t>
            </a:r>
            <a:r>
              <a:rPr lang="de-DE" dirty="0" err="1"/>
              <a:t>iframe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="</a:t>
            </a:r>
            <a:r>
              <a:rPr lang="de-DE" dirty="0" err="1"/>
              <a:t>embed_readwrite</a:t>
            </a:r>
            <a:r>
              <a:rPr lang="de-DE" dirty="0"/>
              <a:t>" </a:t>
            </a:r>
            <a:r>
              <a:rPr lang="de-DE" dirty="0" err="1"/>
              <a:t>src</a:t>
            </a:r>
            <a:r>
              <a:rPr lang="de-DE" dirty="0"/>
              <a:t>="https://etherpad.wikimedia.org/p/IHK_-_</a:t>
            </a:r>
            <a:r>
              <a:rPr lang="de-DE" dirty="0" err="1"/>
              <a:t>Digitale_Optionen?showControls</a:t>
            </a:r>
            <a:r>
              <a:rPr lang="de-DE" dirty="0"/>
              <a:t>=</a:t>
            </a:r>
            <a:r>
              <a:rPr lang="de-DE" dirty="0" err="1"/>
              <a:t>true&amp;showChat</a:t>
            </a:r>
            <a:r>
              <a:rPr lang="de-DE" dirty="0"/>
              <a:t>=</a:t>
            </a:r>
            <a:r>
              <a:rPr lang="de-DE" dirty="0" err="1"/>
              <a:t>true&amp;showLineNumbers</a:t>
            </a:r>
            <a:r>
              <a:rPr lang="de-DE" dirty="0"/>
              <a:t>=</a:t>
            </a:r>
            <a:r>
              <a:rPr lang="de-DE" dirty="0" err="1"/>
              <a:t>true&amp;useMonospaceFont</a:t>
            </a:r>
            <a:r>
              <a:rPr lang="de-DE" dirty="0"/>
              <a:t>=</a:t>
            </a:r>
            <a:r>
              <a:rPr lang="de-DE" dirty="0" err="1"/>
              <a:t>false</a:t>
            </a:r>
            <a:r>
              <a:rPr lang="de-DE" dirty="0"/>
              <a:t>" </a:t>
            </a:r>
            <a:r>
              <a:rPr lang="de-DE" dirty="0" err="1"/>
              <a:t>width</a:t>
            </a:r>
            <a:r>
              <a:rPr lang="de-DE" dirty="0"/>
              <a:t>=600 </a:t>
            </a:r>
            <a:r>
              <a:rPr lang="de-DE" dirty="0" err="1"/>
              <a:t>height</a:t>
            </a:r>
            <a:r>
              <a:rPr lang="de-DE" dirty="0"/>
              <a:t>=400&gt;&lt;/</a:t>
            </a:r>
            <a:r>
              <a:rPr lang="de-DE" dirty="0" err="1"/>
              <a:t>iframe</a:t>
            </a:r>
            <a:r>
              <a:rPr lang="de-DE" dirty="0"/>
              <a:t>&gt;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0DDBC1-E980-4894-88DD-63929159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5475"/>
            <a:ext cx="12192000" cy="3342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016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1AE145-17DE-423F-9E54-4AC8FE72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16890"/>
            <a:ext cx="5143500" cy="22117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64C31B-04D7-4248-95D1-7EF063AE9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Your World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07F37F-4648-4650-84F3-682810911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4365501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>
              <a:solidFill>
                <a:schemeClr val="bg1"/>
              </a:solidFill>
              <a:hlinkClick r:id="rId3"/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Your World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Text</a:t>
            </a:r>
            <a:endParaRPr lang="de-DE" dirty="0">
              <a:solidFill>
                <a:schemeClr val="bg1"/>
              </a:solidFill>
              <a:hlinkClick r:id="rId3"/>
            </a:endParaRPr>
          </a:p>
          <a:p>
            <a:r>
              <a:rPr lang="de-DE" dirty="0">
                <a:solidFill>
                  <a:schemeClr val="bg1"/>
                </a:solidFill>
                <a:hlinkClick r:id="rId3"/>
              </a:rPr>
              <a:t>http://www.yourworldoftext.com</a:t>
            </a:r>
          </a:p>
          <a:p>
            <a:r>
              <a:rPr lang="de-DE" dirty="0">
                <a:solidFill>
                  <a:schemeClr val="bg1"/>
                </a:solidFill>
                <a:hlinkClick r:id="rId3"/>
              </a:rPr>
              <a:t>http://www.yourworldoftext.com/~MarcReis/IHK_Digi_Opt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8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FAB316F-07D3-4DED-B32E-9F53736E0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1006" r="-3" b="-3"/>
          <a:stretch/>
        </p:blipFill>
        <p:spPr>
          <a:xfrm>
            <a:off x="509136" y="10"/>
            <a:ext cx="3517876" cy="2282808"/>
          </a:xfrm>
          <a:custGeom>
            <a:avLst/>
            <a:gdLst>
              <a:gd name="connsiteX0" fmla="*/ 339471 w 3517876"/>
              <a:gd name="connsiteY0" fmla="*/ 0 h 2282818"/>
              <a:gd name="connsiteX1" fmla="*/ 3517876 w 3517876"/>
              <a:gd name="connsiteY1" fmla="*/ 0 h 2282818"/>
              <a:gd name="connsiteX2" fmla="*/ 3471247 w 3517876"/>
              <a:gd name="connsiteY2" fmla="*/ 312174 h 2282818"/>
              <a:gd name="connsiteX3" fmla="*/ 3471133 w 3517876"/>
              <a:gd name="connsiteY3" fmla="*/ 312174 h 2282818"/>
              <a:gd name="connsiteX4" fmla="*/ 3176778 w 3517876"/>
              <a:gd name="connsiteY4" fmla="*/ 2282818 h 2282818"/>
              <a:gd name="connsiteX5" fmla="*/ 0 w 3517876"/>
              <a:gd name="connsiteY5" fmla="*/ 2282818 h 228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3B9E509-AC5E-4DFD-A24E-150FA0D81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4381" r="9421"/>
          <a:stretch/>
        </p:blipFill>
        <p:spPr>
          <a:xfrm>
            <a:off x="-255988" y="4565626"/>
            <a:ext cx="3514822" cy="2273270"/>
          </a:xfrm>
          <a:custGeom>
            <a:avLst/>
            <a:gdLst>
              <a:gd name="connsiteX0" fmla="*/ 338051 w 3514822"/>
              <a:gd name="connsiteY0" fmla="*/ 0 h 2273270"/>
              <a:gd name="connsiteX1" fmla="*/ 3514822 w 3514822"/>
              <a:gd name="connsiteY1" fmla="*/ 0 h 2273270"/>
              <a:gd name="connsiteX2" fmla="*/ 3175264 w 3514822"/>
              <a:gd name="connsiteY2" fmla="*/ 2273270 h 2273270"/>
              <a:gd name="connsiteX3" fmla="*/ 0 w 3514822"/>
              <a:gd name="connsiteY3" fmla="*/ 2273270 h 227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</p:spPr>
      </p:pic>
      <p:sp>
        <p:nvSpPr>
          <p:cNvPr id="73" name="Isosceles Triangle 30">
            <a:extLst>
              <a:ext uri="{FF2B5EF4-FFF2-40B4-BE49-F238E27FC236}">
                <a16:creationId xmlns:a16="http://schemas.microsoft.com/office/drawing/2014/main" id="{FFF7DB44-8840-4C66-8E2D-71CDAFADF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A30C6B2-E6E8-49D2-A71E-6C1F36CAC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FEF680-875F-49CE-A70B-BDA01839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Isosceles Triangle 30">
            <a:extLst>
              <a:ext uri="{FF2B5EF4-FFF2-40B4-BE49-F238E27FC236}">
                <a16:creationId xmlns:a16="http://schemas.microsoft.com/office/drawing/2014/main" id="{259E2648-285A-426B-BD9D-CC03390F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FEEC7F-21FE-4269-9E0E-235B959E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de-DE"/>
              <a:t>Padlet – Digitales „WhiteBoard“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DAD2E1-5EB4-449F-A47E-719C66047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de-DE" dirty="0">
                <a:hlinkClick r:id="rId4"/>
              </a:rPr>
              <a:t>https://padlet.com/marc_reis_79/82vgscp3htr0</a:t>
            </a:r>
            <a:r>
              <a:rPr lang="de-DE" dirty="0"/>
              <a:t> </a:t>
            </a:r>
          </a:p>
        </p:txBody>
      </p:sp>
      <p:pic>
        <p:nvPicPr>
          <p:cNvPr id="6150" name="Picture 6" descr="QR-Code fÃ¼r dieses Padlet">
            <a:extLst>
              <a:ext uri="{FF2B5EF4-FFF2-40B4-BE49-F238E27FC236}">
                <a16:creationId xmlns:a16="http://schemas.microsoft.com/office/drawing/2014/main" id="{ED53966F-71CD-42D3-8E8A-2EE2292CB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2" t="12565" r="11207" b="10966"/>
          <a:stretch/>
        </p:blipFill>
        <p:spPr bwMode="auto">
          <a:xfrm>
            <a:off x="65713" y="2154149"/>
            <a:ext cx="3126828" cy="3041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88AE15-2DC9-4C33-A096-BE84CC095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158" y="13369"/>
            <a:ext cx="1325150" cy="21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78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twiddla.com/images/screens/20080611_biz_600.png">
            <a:extLst>
              <a:ext uri="{FF2B5EF4-FFF2-40B4-BE49-F238E27FC236}">
                <a16:creationId xmlns:a16="http://schemas.microsoft.com/office/drawing/2014/main" id="{A44793D9-4E60-4340-A561-954FE8A6B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0" r="15735" b="1"/>
          <a:stretch/>
        </p:blipFill>
        <p:spPr bwMode="auto"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6A0F81-7F77-438C-8B2D-302A8B76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de-DE" dirty="0"/>
              <a:t>Kollaborative White Boards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7FC7C8-9D3B-4EB2-BD25-D214DCAFB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de-DE" dirty="0"/>
              <a:t>Gibt’s noch mehr:</a:t>
            </a:r>
          </a:p>
          <a:p>
            <a:pPr lvl="1"/>
            <a:r>
              <a:rPr lang="de-DE" dirty="0"/>
              <a:t>Wie z.B. </a:t>
            </a:r>
            <a:r>
              <a:rPr lang="de-DE" dirty="0">
                <a:hlinkClick r:id="rId3"/>
              </a:rPr>
              <a:t>https://www.twiddla.com/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345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D16F1A-5D78-4402-81FF-31A98AF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B2FB7F0-6A45-43E8-88A7-48E46E6D4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BA9C607-662B-4FBB-A3F3-CF593AD73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11814F-0036-4BC9-A8AE-B1C9634E9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de-DE" dirty="0"/>
              <a:t>Inhaltsübersicht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1C765F1-4FCF-401B-9359-D4C42D134A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89815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4793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F42F97F-D6E6-4279-B0D2-F0767AF61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A2C1D-CA67-4AFA-A447-FD0AEE48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de-DE" dirty="0"/>
              <a:t>E-Mails und Datenschutz….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FA2BC-77FA-45F4-B9D2-A0EF183B4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Schutz der Identität, z.B. durch „Fake – Email“</a:t>
            </a:r>
          </a:p>
          <a:p>
            <a:pPr lvl="1"/>
            <a:r>
              <a:rPr lang="de-DE" dirty="0">
                <a:hlinkClick r:id="rId3"/>
              </a:rPr>
              <a:t>http://www.wegwerfemail.de/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hlinkClick r:id="rId4"/>
              </a:rPr>
              <a:t>http://www.fakemailgenerator.com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https://trashmail.com/</a:t>
            </a:r>
            <a:endParaRPr lang="de-DE" dirty="0"/>
          </a:p>
          <a:p>
            <a:pPr lvl="1"/>
            <a:r>
              <a:rPr lang="de-DE" dirty="0"/>
              <a:t>…</a:t>
            </a:r>
          </a:p>
          <a:p>
            <a:r>
              <a:rPr lang="de-DE" dirty="0"/>
              <a:t>SMS?</a:t>
            </a:r>
          </a:p>
          <a:p>
            <a:pPr lvl="1"/>
            <a:r>
              <a:rPr lang="de-DE" dirty="0">
                <a:hlinkClick r:id="rId6"/>
              </a:rPr>
              <a:t>http://www.smsonlineempfangen.com/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hlinkClick r:id="rId7"/>
              </a:rPr>
              <a:t>https://www.receive-sms-online.info/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8895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5D33C6E-38EF-457F-A4CA-23836F45F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2" r="10714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AFBEEE-06A9-40D6-93C6-8A8EEAE4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de-DE" dirty="0"/>
              <a:t>Sichere Passwörter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7E85A9-0192-4700-ACA2-F61FD9AD4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de-DE" dirty="0"/>
              <a:t>Kleine Tipps zu den Passwörtern:</a:t>
            </a:r>
            <a:endParaRPr lang="de-DE" dirty="0">
              <a:hlinkClick r:id="rId3"/>
            </a:endParaRPr>
          </a:p>
          <a:p>
            <a:pPr lvl="1"/>
            <a:r>
              <a:rPr lang="de-DE" dirty="0">
                <a:hlinkClick r:id="rId3"/>
              </a:rPr>
              <a:t>https://www.slideshare.net/kellerabteil/passwrter</a:t>
            </a:r>
            <a:r>
              <a:rPr lang="de-DE" dirty="0"/>
              <a:t> </a:t>
            </a:r>
          </a:p>
          <a:p>
            <a:r>
              <a:rPr lang="de-DE" dirty="0"/>
              <a:t>Sichere Passwörter</a:t>
            </a:r>
          </a:p>
          <a:p>
            <a:r>
              <a:rPr lang="de-DE" dirty="0"/>
              <a:t>Und Passwörter Sichern</a:t>
            </a:r>
          </a:p>
        </p:txBody>
      </p:sp>
    </p:spTree>
    <p:extLst>
      <p:ext uri="{BB962C8B-B14F-4D97-AF65-F5344CB8AC3E}">
        <p14:creationId xmlns:p14="http://schemas.microsoft.com/office/powerpoint/2010/main" val="4654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A5030-18BE-49AA-B8E4-AC614F25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Password Manager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EFE8F-F4F2-4408-8C3A-EF346632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de-DE">
                <a:hlinkClick r:id="rId2"/>
              </a:rPr>
              <a:t>https://www.enpass.io/</a:t>
            </a:r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33E621-8950-47D5-B364-998CB58D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63" y="4100975"/>
            <a:ext cx="7316892" cy="2767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39915B1-FC89-403D-9EFD-E5028AF06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00" b="15463"/>
          <a:stretch/>
        </p:blipFill>
        <p:spPr>
          <a:xfrm>
            <a:off x="6387873" y="2469858"/>
            <a:ext cx="5804127" cy="439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987ACECD-0F6B-4523-82D1-D79F81C2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107" y="119833"/>
            <a:ext cx="3538893" cy="23003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593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06766-005D-4091-A3D6-F847A311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Verschlüsselung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6D9889-34AC-40C0-8B73-46A573C02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Datenschützen</a:t>
            </a:r>
          </a:p>
          <a:p>
            <a:r>
              <a:rPr lang="de-DE" dirty="0"/>
              <a:t>Kontext „Cloud Speicher“</a:t>
            </a:r>
          </a:p>
          <a:p>
            <a:endParaRPr lang="de-DE" dirty="0"/>
          </a:p>
          <a:p>
            <a:r>
              <a:rPr lang="de-DE" dirty="0"/>
              <a:t>Gute Möglichkeiten</a:t>
            </a:r>
          </a:p>
          <a:p>
            <a:r>
              <a:rPr lang="de-DE" dirty="0" err="1"/>
              <a:t>BoxCryptor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1AAD4F-B695-446D-8EF9-1F3D9A8E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314040"/>
            <a:ext cx="8077200" cy="3543959"/>
          </a:xfrm>
          <a:prstGeom prst="rect">
            <a:avLst/>
          </a:prstGeom>
        </p:spPr>
      </p:pic>
      <p:pic>
        <p:nvPicPr>
          <p:cNvPr id="9218" name="Picture 2" descr="Boxcryptor Logo">
            <a:extLst>
              <a:ext uri="{FF2B5EF4-FFF2-40B4-BE49-F238E27FC236}">
                <a16:creationId xmlns:a16="http://schemas.microsoft.com/office/drawing/2014/main" id="{1BBA8BF9-62C0-49D4-8A85-9910D4BE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25" y="592469"/>
            <a:ext cx="2476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734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Grafik 3">
            <a:extLst>
              <a:ext uri="{FF2B5EF4-FFF2-40B4-BE49-F238E27FC236}">
                <a16:creationId xmlns:a16="http://schemas.microsoft.com/office/drawing/2014/main" id="{3230173B-6C15-4AD1-8E55-02D859802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91" t="866" b="131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188A7307-991C-4F29-BE00-08B39B63B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345E99-1DB1-4AD8-B840-EDBE927B0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1F8DFB-4FF5-4F08-B50C-F39011234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E7B687B0-7476-474B-9459-AB1DC5256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AB2E67F6-0308-49E3-96B0-4965A162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026DEEB-B30A-4061-B89E-0FA2399F9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BD29FF26-681C-4E29-936F-972C081E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819FD6C5-CB99-4C76-9E9F-0D2A0D1C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61B57FE0-8BC0-4391-98C7-D3EA0AC3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BE0CE3EE-50D8-4235-8A71-1FBCA2322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32EB25C-DD4B-4B00-866F-72854590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327FA0-60D9-4A08-A1C0-BCA2DA88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645" y="1648511"/>
            <a:ext cx="5521847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b="1" dirty="0"/>
              <a:t>Die DS-GVO | Umgestaltung des europäischen Datenschutzes ab 2018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1570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37E77-9D47-4360-9394-DEED1F26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Speicher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6DF41FB-AF8F-4DE0-9852-542EE49A6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9139" y="211449"/>
            <a:ext cx="4490741" cy="1093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929BB38-82E1-47E4-B1A8-AAE8C7E8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138" y="3489367"/>
            <a:ext cx="4490741" cy="2797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206769A-E388-4C62-A43F-676F5F9E5F47}"/>
              </a:ext>
            </a:extLst>
          </p:cNvPr>
          <p:cNvSpPr/>
          <p:nvPr/>
        </p:nvSpPr>
        <p:spPr>
          <a:xfrm>
            <a:off x="6226002" y="616342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4"/>
              </a:rPr>
              <a:t>https://www.pcwelt.de/ratgeber/Kostenlose-Cloud-Speicher-Vergleich-Deutschland-9829970.html</a:t>
            </a:r>
            <a:r>
              <a:rPr lang="de-DE" sz="1000" dirty="0"/>
              <a:t>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E4AA95-6BD3-4CA4-8069-496EB355D596}"/>
              </a:ext>
            </a:extLst>
          </p:cNvPr>
          <p:cNvSpPr/>
          <p:nvPr/>
        </p:nvSpPr>
        <p:spPr>
          <a:xfrm>
            <a:off x="792480" y="1752900"/>
            <a:ext cx="7010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/>
          </a:p>
          <a:p>
            <a:r>
              <a:rPr lang="de-DE" dirty="0"/>
              <a:t>Informationen zu Deutschen Speichern Diensten:</a:t>
            </a:r>
            <a:endParaRPr lang="de-DE" dirty="0">
              <a:hlinkClick r:id="rId5"/>
            </a:endParaRPr>
          </a:p>
          <a:p>
            <a:endParaRPr lang="de-DE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https://www.pcwelt.de/ratgeber/Kostenlose-Cloud-Speicher-Vergleich-Deutschland-9829970.html </a:t>
            </a:r>
          </a:p>
          <a:p>
            <a:endParaRPr lang="de-DE" dirty="0">
              <a:hlinkClick r:id="rId5"/>
            </a:endParaRPr>
          </a:p>
          <a:p>
            <a:r>
              <a:rPr lang="de-DE" dirty="0"/>
              <a:t>Informationen zu Cloudspeichern „allgemein“</a:t>
            </a:r>
            <a:endParaRPr lang="de-DE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https://www.pcwelt.de/ratgeber/Google-Drive-vs-Dropbox-vs-Skydrive-vs-box-vs-SugarSync-5772476.html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42" name="Picture 2" descr="Bildergebnis fÃ¼r cloud speicher">
            <a:extLst>
              <a:ext uri="{FF2B5EF4-FFF2-40B4-BE49-F238E27FC236}">
                <a16:creationId xmlns:a16="http://schemas.microsoft.com/office/drawing/2014/main" id="{2161ECC4-DFEC-49FD-97B8-B22BCA2A5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4" r="55292" b="44533"/>
          <a:stretch/>
        </p:blipFill>
        <p:spPr bwMode="auto">
          <a:xfrm>
            <a:off x="5069777" y="390941"/>
            <a:ext cx="1648015" cy="9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49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50DA994-AE0C-4C69-A6BC-A9A7A30DD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" r="11372" b="2"/>
          <a:stretch/>
        </p:blipFill>
        <p:spPr>
          <a:xfrm>
            <a:off x="322048" y="-1"/>
            <a:ext cx="4551305" cy="3429000"/>
          </a:xfrm>
          <a:custGeom>
            <a:avLst/>
            <a:gdLst>
              <a:gd name="connsiteX0" fmla="*/ 509916 w 4551305"/>
              <a:gd name="connsiteY0" fmla="*/ 0 h 3429000"/>
              <a:gd name="connsiteX1" fmla="*/ 4551305 w 4551305"/>
              <a:gd name="connsiteY1" fmla="*/ 0 h 3429000"/>
              <a:gd name="connsiteX2" fmla="*/ 4551305 w 4551305"/>
              <a:gd name="connsiteY2" fmla="*/ 1 h 3429000"/>
              <a:gd name="connsiteX3" fmla="*/ 3693885 w 4551305"/>
              <a:gd name="connsiteY3" fmla="*/ 1 h 3429000"/>
              <a:gd name="connsiteX4" fmla="*/ 3181696 w 4551305"/>
              <a:gd name="connsiteY4" fmla="*/ 3429000 h 3429000"/>
              <a:gd name="connsiteX5" fmla="*/ 0 w 4551305"/>
              <a:gd name="connsiteY5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1305" h="3429000">
                <a:moveTo>
                  <a:pt x="509916" y="0"/>
                </a:moveTo>
                <a:lnTo>
                  <a:pt x="4551305" y="0"/>
                </a:lnTo>
                <a:lnTo>
                  <a:pt x="4551305" y="1"/>
                </a:lnTo>
                <a:lnTo>
                  <a:pt x="3693885" y="1"/>
                </a:lnTo>
                <a:lnTo>
                  <a:pt x="318169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822FFF-69E1-4972-B8C7-B4DC7F2CB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25" r="-3" b="2332"/>
          <a:stretch/>
        </p:blipFill>
        <p:spPr>
          <a:xfrm>
            <a:off x="-10633" y="3428999"/>
            <a:ext cx="3514376" cy="3429001"/>
          </a:xfrm>
          <a:custGeom>
            <a:avLst/>
            <a:gdLst>
              <a:gd name="connsiteX0" fmla="*/ 332680 w 3514376"/>
              <a:gd name="connsiteY0" fmla="*/ 0 h 3429001"/>
              <a:gd name="connsiteX1" fmla="*/ 3514376 w 3514376"/>
              <a:gd name="connsiteY1" fmla="*/ 0 h 3429001"/>
              <a:gd name="connsiteX2" fmla="*/ 3002186 w 3514376"/>
              <a:gd name="connsiteY2" fmla="*/ 3429001 h 3429001"/>
              <a:gd name="connsiteX3" fmla="*/ 0 w 3514376"/>
              <a:gd name="connsiteY3" fmla="*/ 3429001 h 3429001"/>
              <a:gd name="connsiteX4" fmla="*/ 0 w 3514376"/>
              <a:gd name="connsiteY4" fmla="*/ 223715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376" h="3429001">
                <a:moveTo>
                  <a:pt x="332680" y="0"/>
                </a:moveTo>
                <a:lnTo>
                  <a:pt x="3514376" y="0"/>
                </a:lnTo>
                <a:lnTo>
                  <a:pt x="3002186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D08C77F1-1F10-4A48-9A94-DE3C21DB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22860"/>
            <a:ext cx="3251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30">
            <a:extLst>
              <a:ext uri="{FF2B5EF4-FFF2-40B4-BE49-F238E27FC236}">
                <a16:creationId xmlns:a16="http://schemas.microsoft.com/office/drawing/2014/main" id="{FF56E908-9FB5-4EBD-979B-CA807634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DAD680-2514-4D14-84CB-22578F67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de-DE" dirty="0"/>
              <a:t>Cloud Speicher </a:t>
            </a:r>
            <a:br>
              <a:rPr lang="de-DE" dirty="0"/>
            </a:br>
            <a:r>
              <a:rPr lang="de-DE" dirty="0"/>
              <a:t>– geht auch anders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400F5A-3625-4873-A8FA-F16920ED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de-DE" dirty="0"/>
              <a:t>Next Cloud</a:t>
            </a:r>
          </a:p>
          <a:p>
            <a:pPr lvl="1"/>
            <a:r>
              <a:rPr lang="de-DE" dirty="0"/>
              <a:t>Made in DE</a:t>
            </a:r>
          </a:p>
          <a:p>
            <a:pPr lvl="1"/>
            <a:r>
              <a:rPr lang="de-DE" dirty="0">
                <a:hlinkClick r:id="rId4"/>
              </a:rPr>
              <a:t>https://nextcloud.com/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1187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F5A7152-7D56-46DA-AC01-A4D0AADD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970" y="2420920"/>
            <a:ext cx="4716063" cy="4247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3E4899-1F6F-4E9E-A531-4FAFEF31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Speicher</a:t>
            </a:r>
            <a:br>
              <a:rPr lang="de-DE" dirty="0"/>
            </a:br>
            <a:r>
              <a:rPr lang="de-DE" dirty="0"/>
              <a:t>Dienste Nutzen und Einbinden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1C746-A8E0-4059-916D-35FDA4FA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Integration in das Betriebssystem</a:t>
            </a:r>
          </a:p>
          <a:p>
            <a:pPr lvl="1"/>
            <a:r>
              <a:rPr lang="de-DE" dirty="0"/>
              <a:t>Optionale Verschlüsselung</a:t>
            </a:r>
          </a:p>
          <a:p>
            <a:pPr lvl="1"/>
            <a:endParaRPr lang="de-DE" dirty="0"/>
          </a:p>
          <a:p>
            <a:r>
              <a:rPr lang="de-DE" dirty="0"/>
              <a:t>Cross Plattform – Windows, iOS, OSX,….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1EC129-4565-465F-AF10-A860CAAA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236" y="0"/>
            <a:ext cx="136076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B8B6D8-AE05-4937-B067-04199511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12" t="42184" r="25056" b="9634"/>
          <a:stretch/>
        </p:blipFill>
        <p:spPr>
          <a:xfrm>
            <a:off x="7819696" y="4421389"/>
            <a:ext cx="2798540" cy="2060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1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2746D-6BC1-4DFA-A7FA-276BF7E0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 und Co.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9508FB-4896-449E-89B3-E5A7E25F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99629"/>
            <a:ext cx="8596668" cy="4545011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Informationen</a:t>
            </a:r>
          </a:p>
          <a:p>
            <a:pPr lvl="1"/>
            <a:r>
              <a:rPr lang="de-DE" dirty="0"/>
              <a:t>Wiki Books </a:t>
            </a:r>
            <a:r>
              <a:rPr lang="de-DE" dirty="0">
                <a:hlinkClick r:id="rId2"/>
              </a:rPr>
              <a:t>https://de.wikibooks.org/wiki/Hauptseite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hlinkClick r:id="rId3"/>
              </a:rPr>
              <a:t>https://online-lernen.levrai.de</a:t>
            </a:r>
            <a:r>
              <a:rPr lang="de-DE" dirty="0"/>
              <a:t>  (Deutsch, Mathe und Co. )</a:t>
            </a:r>
          </a:p>
          <a:p>
            <a:pPr lvl="1"/>
            <a:r>
              <a:rPr lang="de-DE" dirty="0">
                <a:hlinkClick r:id="rId4"/>
              </a:rPr>
              <a:t>http://mein-deutschbuch.de/grammatik.html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hlinkClick r:id="rId5"/>
              </a:rPr>
              <a:t>https://www.schullv.de/</a:t>
            </a:r>
            <a:r>
              <a:rPr lang="de-DE" dirty="0"/>
              <a:t> (Kostenpflichtig, Abi,….)</a:t>
            </a:r>
          </a:p>
          <a:p>
            <a:pPr lvl="1"/>
            <a:r>
              <a:rPr lang="de-DE" dirty="0" err="1"/>
              <a:t>Youtube</a:t>
            </a:r>
            <a:r>
              <a:rPr lang="de-DE" dirty="0"/>
              <a:t>…</a:t>
            </a:r>
          </a:p>
          <a:p>
            <a:r>
              <a:rPr lang="de-DE" dirty="0"/>
              <a:t>Karten</a:t>
            </a:r>
          </a:p>
          <a:p>
            <a:pPr lvl="1"/>
            <a:r>
              <a:rPr lang="de-DE" dirty="0"/>
              <a:t>Google Maps und Co.</a:t>
            </a:r>
          </a:p>
          <a:p>
            <a:pPr lvl="1"/>
            <a:r>
              <a:rPr lang="de-DE" dirty="0">
                <a:hlinkClick r:id="rId6"/>
              </a:rPr>
              <a:t>http://www.geoportal.rlp.de/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hlinkClick r:id="rId7"/>
              </a:rPr>
              <a:t>http://www.myhistro.com/</a:t>
            </a:r>
            <a:r>
              <a:rPr lang="de-DE" dirty="0"/>
              <a:t> </a:t>
            </a:r>
          </a:p>
          <a:p>
            <a:r>
              <a:rPr lang="de-DE" dirty="0"/>
              <a:t>MINT</a:t>
            </a:r>
          </a:p>
          <a:p>
            <a:pPr lvl="1"/>
            <a:r>
              <a:rPr lang="de-DE" dirty="0">
                <a:hlinkClick r:id="rId8"/>
              </a:rPr>
              <a:t>http://www.elektronik-kompendium.de/</a:t>
            </a:r>
          </a:p>
          <a:p>
            <a:pPr lvl="1"/>
            <a:r>
              <a:rPr lang="de-DE" dirty="0">
                <a:hlinkClick r:id="rId8"/>
              </a:rPr>
              <a:t>http://www.chemie.de/tools/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hlinkClick r:id="rId9"/>
              </a:rPr>
              <a:t>https://phet.colorado.edu/de/simulations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GeoGebra </a:t>
            </a:r>
            <a:r>
              <a:rPr lang="de-DE" dirty="0">
                <a:hlinkClick r:id="rId10"/>
              </a:rPr>
              <a:t>https://www.geogebra.org/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hlinkClick r:id="rId11"/>
              </a:rPr>
              <a:t>https://www.mathebibel.de/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hlinkClick r:id="rId12"/>
              </a:rPr>
              <a:t>http://www.lernsoftware-filius.de/</a:t>
            </a:r>
            <a:r>
              <a:rPr lang="de-DE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9DBBF7-42A2-46DD-A22D-CE55A7E350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4357" y="1700614"/>
            <a:ext cx="1495238" cy="1352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7FBE87B-F2C5-43A3-A12F-A32CDEC983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9366" y="5175035"/>
            <a:ext cx="2580004" cy="1359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6" name="Picture 2" descr="http://www.elektronik-kompendium.de/res/assets/img/logo.png">
            <a:extLst>
              <a:ext uri="{FF2B5EF4-FFF2-40B4-BE49-F238E27FC236}">
                <a16:creationId xmlns:a16="http://schemas.microsoft.com/office/drawing/2014/main" id="{5568C3F4-4F64-4E55-ADC5-E488670E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27" y="3704440"/>
            <a:ext cx="2619375" cy="819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60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00CB2B7-6582-4307-957B-6DEE5CB96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844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B62409-4F61-408F-9291-03A2F3CF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de-DE" dirty="0"/>
              <a:t>Mathematik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60070-38C4-4C7D-AF59-1923F97AE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de-DE" dirty="0"/>
              <a:t>Mehr Wert z.B. beim</a:t>
            </a:r>
            <a:endParaRPr lang="de-DE" dirty="0">
              <a:hlinkClick r:id="rId3"/>
            </a:endParaRPr>
          </a:p>
          <a:p>
            <a:pPr lvl="1"/>
            <a:r>
              <a:rPr lang="de-DE" dirty="0">
                <a:hlinkClick r:id="rId3"/>
              </a:rPr>
              <a:t>https://www.ableitungsrechner.net/</a:t>
            </a:r>
            <a:r>
              <a:rPr lang="de-DE" dirty="0"/>
              <a:t> </a:t>
            </a:r>
          </a:p>
          <a:p>
            <a:r>
              <a:rPr lang="de-DE" dirty="0"/>
              <a:t>Weitere</a:t>
            </a:r>
          </a:p>
          <a:p>
            <a:pPr lvl="1"/>
            <a:r>
              <a:rPr lang="de-DE" dirty="0">
                <a:hlinkClick r:id="rId4"/>
              </a:rPr>
              <a:t>https://www.symbolab.com/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http://www.wolframalpha.com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hlinkClick r:id="rId6"/>
              </a:rPr>
              <a:t>https://www.geogebra.org/graphing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75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9DF6B-DC40-4250-B780-A8FE24AA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30" y="1434662"/>
            <a:ext cx="6649869" cy="32418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5D3379-F5ED-4343-A93E-1D081DD7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984023-D3D1-42CD-B32B-729A46D0F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KMK</a:t>
            </a:r>
          </a:p>
          <a:p>
            <a:pPr lvl="1"/>
            <a:r>
              <a:rPr lang="de-DE">
                <a:solidFill>
                  <a:schemeClr val="bg1"/>
                </a:solidFill>
              </a:rPr>
              <a:t>Kommunizieren und Kooperieren</a:t>
            </a:r>
          </a:p>
          <a:p>
            <a:pPr lvl="1"/>
            <a:r>
              <a:rPr lang="de-DE">
                <a:solidFill>
                  <a:schemeClr val="bg1"/>
                </a:solidFill>
              </a:rPr>
              <a:t>Produzieren und Präsentieren</a:t>
            </a:r>
          </a:p>
          <a:p>
            <a:pPr lvl="1"/>
            <a:r>
              <a:rPr lang="de-DE">
                <a:solidFill>
                  <a:schemeClr val="bg1"/>
                </a:solidFill>
              </a:rPr>
              <a:t>Schützen und Sicher Agieren</a:t>
            </a:r>
          </a:p>
          <a:p>
            <a:pPr lvl="1"/>
            <a:r>
              <a:rPr lang="de-DE">
                <a:solidFill>
                  <a:schemeClr val="bg1"/>
                </a:solidFill>
              </a:rPr>
              <a:t>Problemlösen und Handeln</a:t>
            </a:r>
          </a:p>
          <a:p>
            <a:pPr lvl="1"/>
            <a:r>
              <a:rPr lang="de-DE">
                <a:solidFill>
                  <a:schemeClr val="bg1"/>
                </a:solidFill>
              </a:rPr>
              <a:t>Analysieren und Reflektieren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1F2668-6BDE-43D5-A416-7DECDE8E5F49}"/>
              </a:ext>
            </a:extLst>
          </p:cNvPr>
          <p:cNvSpPr/>
          <p:nvPr/>
        </p:nvSpPr>
        <p:spPr>
          <a:xfrm>
            <a:off x="379129" y="5934667"/>
            <a:ext cx="11812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Quelle: https://www.kmk.org/fileadmin/Dateien/pdf/PresseUndAktuelles/2016/Bildung_digitale_Welt_Webversion.pdf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8985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0ACC7-AF3C-43AA-9971-3D04C255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GeoGebra</a:t>
            </a:r>
            <a:br>
              <a:rPr lang="de-DE" dirty="0"/>
            </a:br>
            <a:r>
              <a:rPr lang="de-DE" dirty="0"/>
              <a:t>Beispiel interaktiv</a:t>
            </a:r>
          </a:p>
        </p:txBody>
      </p:sp>
      <p:pic>
        <p:nvPicPr>
          <p:cNvPr id="5" name="Inhaltsplatzhalter 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5747D314-24F1-498B-9446-8DCF607DD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4002" y="4122682"/>
            <a:ext cx="2613025" cy="2613025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853EE6B-290B-4071-B2E4-B7F8B9EE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33" y="1930400"/>
            <a:ext cx="7683715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07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Grafik 3">
            <a:extLst>
              <a:ext uri="{FF2B5EF4-FFF2-40B4-BE49-F238E27FC236}">
                <a16:creationId xmlns:a16="http://schemas.microsoft.com/office/drawing/2014/main" id="{B1D66C10-9004-48F9-A80A-8A7BDDD25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41"/>
          <a:stretch/>
        </p:blipFill>
        <p:spPr>
          <a:xfrm>
            <a:off x="985969" y="609600"/>
            <a:ext cx="8103206" cy="3635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6EED8F9-3670-4CA3-972C-14861476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PhotoMath</a:t>
            </a:r>
            <a:endParaRPr lang="en-US" sz="48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F7BD863-3B5E-4694-894A-03A7B4310DE4}"/>
              </a:ext>
            </a:extLst>
          </p:cNvPr>
          <p:cNvSpPr/>
          <p:nvPr/>
        </p:nvSpPr>
        <p:spPr>
          <a:xfrm>
            <a:off x="1347772" y="602927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https://photomath.net/de/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D1F6C7-BE8F-435E-8A1A-D7A5E3B82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30" y="3204038"/>
            <a:ext cx="3635026" cy="3635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5670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6F6F68-9CC4-493B-A8D0-E1BF3102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91750"/>
            <a:ext cx="5143500" cy="44619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632EA1-AACA-4093-8A17-F53D0777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Math42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F02C02-EACA-458D-9C5E-4C2AC7007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hlinkClick r:id="rId3"/>
              </a:rPr>
              <a:t>http://math-42.de/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1AE8E5-F4FC-4702-8DB7-7B066F9AA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56" y="324306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8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D143D-49B9-477D-8D20-41A65A2E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YouTube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EF45E4-01F2-41B2-B32F-DEAA2EDA7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8D272A-89D2-4618-9B36-AE7E854B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3" y="4038600"/>
            <a:ext cx="11035493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960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FE3B0-DC61-4543-AFB2-A017E40C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Tumblelog‘s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5A23AB-2838-491D-982D-AACD8AB7C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etwas „schneller“ gehen soll</a:t>
            </a:r>
          </a:p>
          <a:p>
            <a:pPr lvl="1"/>
            <a:r>
              <a:rPr lang="de-DE" dirty="0">
                <a:hlinkClick r:id="rId2"/>
              </a:rPr>
              <a:t>https://www.tumblr.com</a:t>
            </a:r>
            <a:r>
              <a:rPr lang="de-DE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177FB1-01D5-4112-B899-DFA85A529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3620557"/>
            <a:ext cx="10399776" cy="32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72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0A63186-92A2-4E63-81D7-F51F7A337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27128" r="-5" b="5388"/>
          <a:stretch/>
        </p:blipFill>
        <p:spPr>
          <a:xfrm>
            <a:off x="593649" y="10"/>
            <a:ext cx="3433363" cy="1714490"/>
          </a:xfrm>
          <a:custGeom>
            <a:avLst/>
            <a:gdLst>
              <a:gd name="connsiteX0" fmla="*/ 254958 w 3433363"/>
              <a:gd name="connsiteY0" fmla="*/ 0 h 1714500"/>
              <a:gd name="connsiteX1" fmla="*/ 3433363 w 3433363"/>
              <a:gd name="connsiteY1" fmla="*/ 0 h 1714500"/>
              <a:gd name="connsiteX2" fmla="*/ 3386734 w 3433363"/>
              <a:gd name="connsiteY2" fmla="*/ 312174 h 1714500"/>
              <a:gd name="connsiteX3" fmla="*/ 3386620 w 3433363"/>
              <a:gd name="connsiteY3" fmla="*/ 312174 h 1714500"/>
              <a:gd name="connsiteX4" fmla="*/ 3177155 w 3433363"/>
              <a:gd name="connsiteY4" fmla="*/ 1714500 h 1714500"/>
              <a:gd name="connsiteX5" fmla="*/ 0 w 3433363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3363" h="1714500">
                <a:moveTo>
                  <a:pt x="254958" y="0"/>
                </a:moveTo>
                <a:lnTo>
                  <a:pt x="3433363" y="0"/>
                </a:lnTo>
                <a:lnTo>
                  <a:pt x="3386734" y="312174"/>
                </a:lnTo>
                <a:lnTo>
                  <a:pt x="3386620" y="312174"/>
                </a:lnTo>
                <a:lnTo>
                  <a:pt x="3177155" y="1714500"/>
                </a:lnTo>
                <a:lnTo>
                  <a:pt x="0" y="1714500"/>
                </a:lnTo>
                <a:close/>
              </a:path>
            </a:pathLst>
          </a:cu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AEF7EA6-309B-4CFB-B41A-8AD529469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24853" r="-3" b="11711"/>
          <a:stretch/>
        </p:blipFill>
        <p:spPr>
          <a:xfrm>
            <a:off x="338691" y="1714500"/>
            <a:ext cx="3432113" cy="1714500"/>
          </a:xfrm>
          <a:custGeom>
            <a:avLst/>
            <a:gdLst>
              <a:gd name="connsiteX0" fmla="*/ 254958 w 3432113"/>
              <a:gd name="connsiteY0" fmla="*/ 0 h 1714500"/>
              <a:gd name="connsiteX1" fmla="*/ 3432113 w 3432113"/>
              <a:gd name="connsiteY1" fmla="*/ 0 h 1714500"/>
              <a:gd name="connsiteX2" fmla="*/ 3176018 w 3432113"/>
              <a:gd name="connsiteY2" fmla="*/ 1714500 h 1714500"/>
              <a:gd name="connsiteX3" fmla="*/ 0 w 3432113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2113" h="1714500">
                <a:moveTo>
                  <a:pt x="254958" y="0"/>
                </a:moveTo>
                <a:lnTo>
                  <a:pt x="3432113" y="0"/>
                </a:lnTo>
                <a:lnTo>
                  <a:pt x="3176018" y="1714500"/>
                </a:lnTo>
                <a:lnTo>
                  <a:pt x="0" y="1714500"/>
                </a:ln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2D5830-A5D5-431C-B9BE-6472D7CA2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35417" r="3" b="33406"/>
          <a:stretch/>
        </p:blipFill>
        <p:spPr>
          <a:xfrm>
            <a:off x="83733" y="3429000"/>
            <a:ext cx="3430976" cy="1714500"/>
          </a:xfrm>
          <a:custGeom>
            <a:avLst/>
            <a:gdLst>
              <a:gd name="connsiteX0" fmla="*/ 254958 w 3430976"/>
              <a:gd name="connsiteY0" fmla="*/ 0 h 1714500"/>
              <a:gd name="connsiteX1" fmla="*/ 3430976 w 3430976"/>
              <a:gd name="connsiteY1" fmla="*/ 0 h 1714500"/>
              <a:gd name="connsiteX2" fmla="*/ 3174882 w 3430976"/>
              <a:gd name="connsiteY2" fmla="*/ 1714500 h 1714500"/>
              <a:gd name="connsiteX3" fmla="*/ 0 w 3430976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976" h="1714500">
                <a:moveTo>
                  <a:pt x="254958" y="0"/>
                </a:moveTo>
                <a:lnTo>
                  <a:pt x="3430976" y="0"/>
                </a:lnTo>
                <a:lnTo>
                  <a:pt x="3174882" y="1714500"/>
                </a:lnTo>
                <a:lnTo>
                  <a:pt x="0" y="1714500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A45EBCC-8066-4504-B3F3-A6BF69D625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t="14191" r="1" b="25202"/>
          <a:stretch/>
        </p:blipFill>
        <p:spPr>
          <a:xfrm>
            <a:off x="-10633" y="5127992"/>
            <a:ext cx="3271564" cy="1730008"/>
          </a:xfrm>
          <a:custGeom>
            <a:avLst/>
            <a:gdLst>
              <a:gd name="connsiteX0" fmla="*/ 96673 w 3271564"/>
              <a:gd name="connsiteY0" fmla="*/ 0 h 1730008"/>
              <a:gd name="connsiteX1" fmla="*/ 3271564 w 3271564"/>
              <a:gd name="connsiteY1" fmla="*/ 0 h 1730008"/>
              <a:gd name="connsiteX2" fmla="*/ 3013153 w 3271564"/>
              <a:gd name="connsiteY2" fmla="*/ 1730008 h 1730008"/>
              <a:gd name="connsiteX3" fmla="*/ 0 w 3271564"/>
              <a:gd name="connsiteY3" fmla="*/ 1730008 h 1730008"/>
              <a:gd name="connsiteX4" fmla="*/ 0 w 3271564"/>
              <a:gd name="connsiteY4" fmla="*/ 650088 h 173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1564" h="1730008">
                <a:moveTo>
                  <a:pt x="96673" y="0"/>
                </a:moveTo>
                <a:lnTo>
                  <a:pt x="3271564" y="0"/>
                </a:lnTo>
                <a:lnTo>
                  <a:pt x="3013153" y="1730008"/>
                </a:lnTo>
                <a:lnTo>
                  <a:pt x="0" y="1730008"/>
                </a:lnTo>
                <a:lnTo>
                  <a:pt x="0" y="650088"/>
                </a:lnTo>
                <a:close/>
              </a:path>
            </a:pathLst>
          </a:custGeom>
        </p:spPr>
      </p:pic>
      <p:sp>
        <p:nvSpPr>
          <p:cNvPr id="36" name="Isosceles Triangle 30">
            <a:extLst>
              <a:ext uri="{FF2B5EF4-FFF2-40B4-BE49-F238E27FC236}">
                <a16:creationId xmlns:a16="http://schemas.microsoft.com/office/drawing/2014/main" id="{A7F86C6F-4E04-40E7-815B-19FB20600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37D331-34F4-4851-ACFD-40C39210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8712" y="1714500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ABCF8F-970F-4735-AAEB-D8920A36E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088" y="3421959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B7B193B-079F-4E36-A99E-6B051B12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950" y="5127992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sosceles Triangle 30">
            <a:extLst>
              <a:ext uri="{FF2B5EF4-FFF2-40B4-BE49-F238E27FC236}">
                <a16:creationId xmlns:a16="http://schemas.microsoft.com/office/drawing/2014/main" id="{F25A59A1-ABE2-44A2-8BC8-538425F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68BD9C-C3A6-4336-8112-4D3070E76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de-DE"/>
              <a:t>Spezielle Apps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9A96D-87A7-4064-ADBB-2504DCD31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 fontScale="85000" lnSpcReduction="20000"/>
          </a:bodyPr>
          <a:lstStyle/>
          <a:p>
            <a:endParaRPr lang="de-DE" dirty="0"/>
          </a:p>
          <a:p>
            <a:r>
              <a:rPr lang="de-DE" dirty="0"/>
              <a:t>Apps fürs Handwerk</a:t>
            </a:r>
          </a:p>
          <a:p>
            <a:pPr lvl="1"/>
            <a:r>
              <a:rPr lang="de-DE" dirty="0"/>
              <a:t>Aufmaß und CO.</a:t>
            </a:r>
            <a:endParaRPr lang="de-DE" dirty="0">
              <a:hlinkClick r:id="rId6"/>
            </a:endParaRPr>
          </a:p>
          <a:p>
            <a:pPr lvl="2"/>
            <a:r>
              <a:rPr lang="de-DE" dirty="0">
                <a:hlinkClick r:id="rId6"/>
              </a:rPr>
              <a:t>https://mobiflex.software/</a:t>
            </a:r>
            <a:endParaRPr lang="de-DE" dirty="0"/>
          </a:p>
          <a:p>
            <a:pPr lvl="1"/>
            <a:r>
              <a:rPr lang="de-DE" dirty="0"/>
              <a:t>Werkzeuge und Unterstützung</a:t>
            </a:r>
          </a:p>
          <a:p>
            <a:pPr lvl="2"/>
            <a:r>
              <a:rPr lang="de-DE" dirty="0"/>
              <a:t>Bosch </a:t>
            </a:r>
            <a:r>
              <a:rPr lang="de-DE" dirty="0" err="1"/>
              <a:t>ToolBox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Visitenkarten</a:t>
            </a:r>
          </a:p>
          <a:p>
            <a:pPr lvl="2"/>
            <a:r>
              <a:rPr lang="de-DE" dirty="0"/>
              <a:t>Cam Card</a:t>
            </a:r>
          </a:p>
          <a:p>
            <a:pPr lvl="1"/>
            <a:r>
              <a:rPr lang="de-DE" dirty="0"/>
              <a:t>Cube Termin- &amp; Kostenplaner</a:t>
            </a:r>
          </a:p>
          <a:p>
            <a:endParaRPr lang="de-DE" dirty="0"/>
          </a:p>
          <a:p>
            <a:r>
              <a:rPr lang="de-DE" dirty="0"/>
              <a:t>Und Viele mehr</a:t>
            </a:r>
          </a:p>
          <a:p>
            <a:r>
              <a:rPr lang="de-DE" dirty="0">
                <a:hlinkClick r:id="rId7"/>
              </a:rPr>
              <a:t>https://www.handwerk-magazin.de/die-wichtigsten-apps-fuer-handwerker/150/4/361453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8780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210E0-22A7-46C7-B02E-194C23E6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A10019-7702-48EC-BF42-5F0E0730C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WhatsApp</a:t>
            </a:r>
          </a:p>
          <a:p>
            <a:pPr lvl="1"/>
            <a:r>
              <a:rPr lang="de-DE" dirty="0"/>
              <a:t>Rechtlich Bessere Alternativen?!</a:t>
            </a:r>
          </a:p>
          <a:p>
            <a:r>
              <a:rPr lang="de-DE" dirty="0" err="1"/>
              <a:t>FaceBook</a:t>
            </a:r>
            <a:endParaRPr lang="de-DE" dirty="0"/>
          </a:p>
          <a:p>
            <a:pPr lvl="1"/>
            <a:r>
              <a:rPr lang="de-DE" dirty="0"/>
              <a:t>Risiko und Chance</a:t>
            </a:r>
          </a:p>
          <a:p>
            <a:r>
              <a:rPr lang="de-DE" dirty="0"/>
              <a:t>Twitter</a:t>
            </a:r>
          </a:p>
          <a:p>
            <a:pPr lvl="1"/>
            <a:r>
              <a:rPr lang="de-DE" dirty="0"/>
              <a:t>Informieren </a:t>
            </a:r>
          </a:p>
        </p:txBody>
      </p:sp>
    </p:spTree>
    <p:extLst>
      <p:ext uri="{BB962C8B-B14F-4D97-AF65-F5344CB8AC3E}">
        <p14:creationId xmlns:p14="http://schemas.microsoft.com/office/powerpoint/2010/main" val="946847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31642-DE31-4A05-AD99-9EBF5A2C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Kollaboration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1875A1-46A1-4748-A211-6ABEFB27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6417149" cy="3880773"/>
          </a:xfrm>
        </p:spPr>
        <p:txBody>
          <a:bodyPr/>
          <a:lstStyle/>
          <a:p>
            <a:r>
              <a:rPr lang="de-DE" sz="2800" dirty="0"/>
              <a:t>„</a:t>
            </a:r>
            <a:r>
              <a:rPr lang="de-DE" sz="2800" b="1" dirty="0"/>
              <a:t>Kollaboration</a:t>
            </a:r>
            <a:r>
              <a:rPr lang="de-DE" sz="2800" dirty="0"/>
              <a:t> (</a:t>
            </a:r>
            <a:r>
              <a:rPr lang="de-DE" sz="2800" dirty="0">
                <a:hlinkClick r:id="rId2" tooltip="Latein"/>
              </a:rPr>
              <a:t>lateinisch</a:t>
            </a:r>
            <a:r>
              <a:rPr lang="de-DE" sz="2800" dirty="0"/>
              <a:t> </a:t>
            </a:r>
            <a:r>
              <a:rPr lang="de-DE" sz="2800" i="1" dirty="0" err="1"/>
              <a:t>co</a:t>
            </a:r>
            <a:r>
              <a:rPr lang="de-DE" sz="2800" i="1" dirty="0"/>
              <a:t>-</a:t>
            </a:r>
            <a:r>
              <a:rPr lang="de-DE" sz="2800" dirty="0"/>
              <a:t> ‚mit-‘, </a:t>
            </a:r>
            <a:r>
              <a:rPr lang="de-DE" sz="2800" i="1" dirty="0" err="1"/>
              <a:t>laborare</a:t>
            </a:r>
            <a:r>
              <a:rPr lang="de-DE" sz="2800" dirty="0"/>
              <a:t> ‚arbeiten‘) ist die Mitarbeit bzw. Zusammenarbeit zwischen Personen oder Gruppen von Personen.“</a:t>
            </a:r>
          </a:p>
          <a:p>
            <a:r>
              <a:rPr lang="de-DE" sz="2800" dirty="0"/>
              <a:t>Digitale Werkzeuge </a:t>
            </a:r>
            <a:br>
              <a:rPr lang="de-DE" sz="2800" dirty="0"/>
            </a:br>
            <a:r>
              <a:rPr lang="de-DE" sz="2800" dirty="0"/>
              <a:t>–&gt; Digitaler Arbeitsplatz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D97D35-9E01-42BF-A95F-858641668F4B}"/>
              </a:ext>
            </a:extLst>
          </p:cNvPr>
          <p:cNvSpPr/>
          <p:nvPr/>
        </p:nvSpPr>
        <p:spPr>
          <a:xfrm rot="16200000">
            <a:off x="9729627" y="4395626"/>
            <a:ext cx="4616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hlinkClick r:id="rId3"/>
              </a:rPr>
              <a:t>Quelle: https://de.wikipedia.org/wiki/Kollaboration</a:t>
            </a:r>
            <a:r>
              <a:rPr lang="de-DE" sz="1400" dirty="0"/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FE508F-8116-483D-8C22-ABA7473ED4E0}"/>
              </a:ext>
            </a:extLst>
          </p:cNvPr>
          <p:cNvSpPr/>
          <p:nvPr/>
        </p:nvSpPr>
        <p:spPr>
          <a:xfrm>
            <a:off x="677334" y="6580680"/>
            <a:ext cx="38555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hlinkClick r:id="rId4"/>
              </a:rPr>
              <a:t>Quelle https://de.wikipedia.org/wiki/Digital_Workplace</a:t>
            </a:r>
            <a:r>
              <a:rPr lang="de-DE" sz="1100" dirty="0"/>
              <a:t>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AA5982-3D55-4FFE-9F9D-E76091BB1877}"/>
              </a:ext>
            </a:extLst>
          </p:cNvPr>
          <p:cNvSpPr/>
          <p:nvPr/>
        </p:nvSpPr>
        <p:spPr>
          <a:xfrm>
            <a:off x="673456" y="6319070"/>
            <a:ext cx="34211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hlinkClick r:id="rId3"/>
              </a:rPr>
              <a:t>Quelle: https://de.wikipedia.org/wiki/Kollaboration</a:t>
            </a:r>
            <a:r>
              <a:rPr lang="de-DE" sz="1050" dirty="0"/>
              <a:t> </a:t>
            </a:r>
          </a:p>
        </p:txBody>
      </p:sp>
      <p:pic>
        <p:nvPicPr>
          <p:cNvPr id="1028" name="Picture 4" descr="Bildergebnis fÃ¼r kollaboration">
            <a:extLst>
              <a:ext uri="{FF2B5EF4-FFF2-40B4-BE49-F238E27FC236}">
                <a16:creationId xmlns:a16="http://schemas.microsoft.com/office/drawing/2014/main" id="{C7415BD7-AC44-449C-B19A-A9A8C4EA9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62" y="2522988"/>
            <a:ext cx="2371725" cy="1924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834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9">
            <a:extLst>
              <a:ext uri="{FF2B5EF4-FFF2-40B4-BE49-F238E27FC236}">
                <a16:creationId xmlns:a16="http://schemas.microsoft.com/office/drawing/2014/main" id="{E0BF35CA-8AA0-428F-ABED-5B77A6C3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4A156A-791B-4BD9-8452-A798A15D2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7652CB1-59D3-4DAB-AD45-8DFB7389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3539C1B-883E-4130-95FA-2A6FD3E4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44CEE5F-144C-437F-9472-22EE3E3D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621BB31-AA71-4E9B-8854-3C62F162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336141D-E3C6-4E7B-8923-B31C3E1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113BE6F-9D13-4E70-B7AB-C8CC2546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EB82C3-C636-4A90-B9A5-905EC38E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46B4C4A-5A81-43CF-93ED-5FA59D5BE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3715C1A-EBA1-41A6-AC20-D6A7C487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Isosceles Triangle 21">
            <a:extLst>
              <a:ext uri="{FF2B5EF4-FFF2-40B4-BE49-F238E27FC236}">
                <a16:creationId xmlns:a16="http://schemas.microsoft.com/office/drawing/2014/main" id="{643561E9-1291-4440-A6DF-5F15C8890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" descr="Ãbersicht Ã¼ber die Elemente eines Digital Workplace">
            <a:extLst>
              <a:ext uri="{FF2B5EF4-FFF2-40B4-BE49-F238E27FC236}">
                <a16:creationId xmlns:a16="http://schemas.microsoft.com/office/drawing/2014/main" id="{F7987EE9-6513-4ECA-A595-4F15E29AC7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57" y="-125080"/>
            <a:ext cx="7785090" cy="68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A5DA60-8E9E-4DD6-8239-CDF4328B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543" y="67875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/>
              <a:t>Digitaler</a:t>
            </a:r>
            <a:r>
              <a:rPr lang="en-US" sz="4400" dirty="0"/>
              <a:t> </a:t>
            </a:r>
            <a:r>
              <a:rPr lang="en-US" sz="4400" dirty="0" err="1"/>
              <a:t>Arbeitsplatz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81820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F7522-3D9E-4860-857D-7536024C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Kollaboratives 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1F8378-9ED7-4D7B-855A-633B290C5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ist nach Haake et al. (2004) dann </a:t>
            </a:r>
            <a:r>
              <a:rPr lang="de-DE" dirty="0" err="1"/>
              <a:t>vorhaneden</a:t>
            </a:r>
            <a:r>
              <a:rPr lang="de-DE" dirty="0"/>
              <a:t>:, „wenn ein gemeinsames, von allen am Lernprozess Beteiligten geteiltes Ziel vorliegt beziehungsweise großer Wert auf das Aushandeln</a:t>
            </a:r>
            <a:r>
              <a:rPr lang="de-DE" sz="2000" b="1" dirty="0"/>
              <a:t> gemeinsamer Ziele, Prozesse und Ergebnisse </a:t>
            </a:r>
            <a:r>
              <a:rPr lang="de-DE" dirty="0"/>
              <a:t>gelegt wird” (Haake et al., 2004, 1).</a:t>
            </a:r>
          </a:p>
        </p:txBody>
      </p:sp>
    </p:spTree>
    <p:extLst>
      <p:ext uri="{BB962C8B-B14F-4D97-AF65-F5344CB8AC3E}">
        <p14:creationId xmlns:p14="http://schemas.microsoft.com/office/powerpoint/2010/main" val="105290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46F11-7CEA-483C-904C-B42862E6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5B2EE9-0942-4511-9580-8C235D32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Digitalisierung</a:t>
            </a:r>
          </a:p>
          <a:p>
            <a:r>
              <a:rPr lang="de-DE" dirty="0"/>
              <a:t>Heterogenität der Lernlandschaft</a:t>
            </a:r>
          </a:p>
          <a:p>
            <a:r>
              <a:rPr lang="de-DE" dirty="0"/>
              <a:t>Anforderung der KMK, ORS, Lehrpläne,…</a:t>
            </a:r>
          </a:p>
          <a:p>
            <a:r>
              <a:rPr lang="de-DE" dirty="0"/>
              <a:t>Modernisierung und Individualisierung</a:t>
            </a:r>
          </a:p>
          <a:p>
            <a:r>
              <a:rPr lang="de-DE" dirty="0"/>
              <a:t>= Herausforderungen an Schule und Lehrpersonen</a:t>
            </a:r>
          </a:p>
        </p:txBody>
      </p:sp>
      <p:pic>
        <p:nvPicPr>
          <p:cNvPr id="5" name="Grafik 4" descr="Person im Rollstuhl">
            <a:extLst>
              <a:ext uri="{FF2B5EF4-FFF2-40B4-BE49-F238E27FC236}">
                <a16:creationId xmlns:a16="http://schemas.microsoft.com/office/drawing/2014/main" id="{4284D68E-4535-46AE-AC64-6A73780FC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54" y="4826497"/>
            <a:ext cx="914400" cy="914400"/>
          </a:xfrm>
          <a:prstGeom prst="rect">
            <a:avLst/>
          </a:prstGeom>
        </p:spPr>
      </p:pic>
      <p:pic>
        <p:nvPicPr>
          <p:cNvPr id="7" name="Grafik 6" descr="Person mit Stock">
            <a:extLst>
              <a:ext uri="{FF2B5EF4-FFF2-40B4-BE49-F238E27FC236}">
                <a16:creationId xmlns:a16="http://schemas.microsoft.com/office/drawing/2014/main" id="{5B59F530-EB6B-4C57-AE30-A0CC4EABE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5001" y="4894219"/>
            <a:ext cx="914400" cy="914400"/>
          </a:xfrm>
          <a:prstGeom prst="rect">
            <a:avLst/>
          </a:prstGeom>
        </p:spPr>
      </p:pic>
      <p:pic>
        <p:nvPicPr>
          <p:cNvPr id="9" name="Grafik 8" descr="Rennen">
            <a:extLst>
              <a:ext uri="{FF2B5EF4-FFF2-40B4-BE49-F238E27FC236}">
                <a16:creationId xmlns:a16="http://schemas.microsoft.com/office/drawing/2014/main" id="{7D8D4411-77A5-4635-98CF-CA75A3364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475" y="4845058"/>
            <a:ext cx="914400" cy="914400"/>
          </a:xfrm>
          <a:prstGeom prst="rect">
            <a:avLst/>
          </a:prstGeom>
        </p:spPr>
      </p:pic>
      <p:pic>
        <p:nvPicPr>
          <p:cNvPr id="11" name="Grafik 10" descr="Gehen">
            <a:extLst>
              <a:ext uri="{FF2B5EF4-FFF2-40B4-BE49-F238E27FC236}">
                <a16:creationId xmlns:a16="http://schemas.microsoft.com/office/drawing/2014/main" id="{EC21F146-4B2D-4887-865E-56968C5A7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8934" y="4826497"/>
            <a:ext cx="914400" cy="914400"/>
          </a:xfrm>
          <a:prstGeom prst="rect">
            <a:avLst/>
          </a:prstGeom>
        </p:spPr>
      </p:pic>
      <p:pic>
        <p:nvPicPr>
          <p:cNvPr id="13" name="Grafik 12" descr="Kriechen">
            <a:extLst>
              <a:ext uri="{FF2B5EF4-FFF2-40B4-BE49-F238E27FC236}">
                <a16:creationId xmlns:a16="http://schemas.microsoft.com/office/drawing/2014/main" id="{0F884E38-19FE-4296-80FE-922DFA94A8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5399" y="4841132"/>
            <a:ext cx="914400" cy="914400"/>
          </a:xfrm>
          <a:prstGeom prst="rect">
            <a:avLst/>
          </a:prstGeom>
        </p:spPr>
      </p:pic>
      <p:pic>
        <p:nvPicPr>
          <p:cNvPr id="15" name="Grafik 14" descr="Dozent">
            <a:extLst>
              <a:ext uri="{FF2B5EF4-FFF2-40B4-BE49-F238E27FC236}">
                <a16:creationId xmlns:a16="http://schemas.microsoft.com/office/drawing/2014/main" id="{5CE460DD-5408-4D52-9B1D-AF285C5CAE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3549" y="4841132"/>
            <a:ext cx="914400" cy="914400"/>
          </a:xfrm>
          <a:prstGeom prst="rect">
            <a:avLst/>
          </a:prstGeom>
        </p:spPr>
      </p:pic>
      <p:pic>
        <p:nvPicPr>
          <p:cNvPr id="17" name="Grafik 16" descr="Team">
            <a:extLst>
              <a:ext uri="{FF2B5EF4-FFF2-40B4-BE49-F238E27FC236}">
                <a16:creationId xmlns:a16="http://schemas.microsoft.com/office/drawing/2014/main" id="{41A6BE28-48C8-4706-AED4-16A6B1A5F9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107" y="4862264"/>
            <a:ext cx="914400" cy="914400"/>
          </a:xfrm>
          <a:prstGeom prst="rect">
            <a:avLst/>
          </a:prstGeom>
        </p:spPr>
      </p:pic>
      <p:pic>
        <p:nvPicPr>
          <p:cNvPr id="19" name="Grafik 18" descr="Besprechung">
            <a:extLst>
              <a:ext uri="{FF2B5EF4-FFF2-40B4-BE49-F238E27FC236}">
                <a16:creationId xmlns:a16="http://schemas.microsoft.com/office/drawing/2014/main" id="{803D1CB0-1EBD-4F95-A538-4C76812C92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29104" y="5906734"/>
            <a:ext cx="914400" cy="914400"/>
          </a:xfrm>
          <a:prstGeom prst="rect">
            <a:avLst/>
          </a:prstGeom>
        </p:spPr>
      </p:pic>
      <p:pic>
        <p:nvPicPr>
          <p:cNvPr id="5122" name="Picture 2" descr="Ähnliches Foto">
            <a:extLst>
              <a:ext uri="{FF2B5EF4-FFF2-40B4-BE49-F238E27FC236}">
                <a16:creationId xmlns:a16="http://schemas.microsoft.com/office/drawing/2014/main" id="{059B9A81-0678-4541-B246-FE0AB9C29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98" y="5776133"/>
            <a:ext cx="992372" cy="9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ldergebnis für zunftzeichen handwerk">
            <a:extLst>
              <a:ext uri="{FF2B5EF4-FFF2-40B4-BE49-F238E27FC236}">
                <a16:creationId xmlns:a16="http://schemas.microsoft.com/office/drawing/2014/main" id="{C0B1BFAE-200E-4BEB-89D6-0FED4D6F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405" b="94990" l="5000" r="96600">
                        <a14:foregroundMark x1="19400" y1="14830" x2="19400" y2="14830"/>
                        <a14:foregroundMark x1="46400" y1="2605" x2="46400" y2="2605"/>
                        <a14:foregroundMark x1="95400" y1="36273" x2="95400" y2="36273"/>
                        <a14:foregroundMark x1="96600" y1="58317" x2="96600" y2="58317"/>
                        <a14:foregroundMark x1="63200" y1="94990" x2="63200" y2="94990"/>
                        <a14:foregroundMark x1="8600" y1="70741" x2="8600" y2="70741"/>
                        <a14:foregroundMark x1="5000" y1="40681" x2="5000" y2="40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48" y="5808619"/>
            <a:ext cx="994361" cy="99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DB843D2F-6F64-4442-A9F8-E0F990F5AEC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34862" y="5786283"/>
            <a:ext cx="1375605" cy="972072"/>
          </a:xfrm>
          <a:prstGeom prst="rect">
            <a:avLst/>
          </a:prstGeom>
        </p:spPr>
      </p:pic>
      <p:pic>
        <p:nvPicPr>
          <p:cNvPr id="5136" name="Picture 16" descr="Ähnliches Foto">
            <a:extLst>
              <a:ext uri="{FF2B5EF4-FFF2-40B4-BE49-F238E27FC236}">
                <a16:creationId xmlns:a16="http://schemas.microsoft.com/office/drawing/2014/main" id="{EFCDCB92-1B24-4701-8D2C-5ACE8224A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8500" b="91333" l="10000" r="91500">
                        <a14:foregroundMark x1="42167" y1="8500" x2="42167" y2="8500"/>
                        <a14:foregroundMark x1="91500" y1="42167" x2="91500" y2="42167"/>
                        <a14:foregroundMark x1="47500" y1="91333" x2="47500" y2="9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253" y="5747469"/>
            <a:ext cx="1131666" cy="113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Ähnliches Foto">
            <a:extLst>
              <a:ext uri="{FF2B5EF4-FFF2-40B4-BE49-F238E27FC236}">
                <a16:creationId xmlns:a16="http://schemas.microsoft.com/office/drawing/2014/main" id="{AF9169D4-B6E0-4B2C-8FF4-04D8FD31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632" b="98421" l="3158" r="96842">
                        <a14:foregroundMark x1="10526" y1="24737" x2="10526" y2="24737"/>
                        <a14:foregroundMark x1="3158" y1="53684" x2="3158" y2="53684"/>
                        <a14:foregroundMark x1="72105" y1="8421" x2="72105" y2="8421"/>
                        <a14:foregroundMark x1="50000" y1="2632" x2="50000" y2="2632"/>
                        <a14:foregroundMark x1="94211" y1="69474" x2="94211" y2="69474"/>
                        <a14:foregroundMark x1="97368" y1="44211" x2="97368" y2="44211"/>
                        <a14:foregroundMark x1="49474" y1="98421" x2="49474" y2="9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458" y="5808619"/>
            <a:ext cx="992372" cy="9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4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E892ECC-FC8D-4830-9E6B-CF7028B1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5" r="19504" b="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94CD14-A71A-48D5-9AAF-94B6F759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de-DE" dirty="0" err="1"/>
              <a:t>Mind</a:t>
            </a:r>
            <a:r>
              <a:rPr lang="de-DE" dirty="0"/>
              <a:t> Mapping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A9B191-05B9-4A94-A988-526730AF5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z.B. Mit Mind42</a:t>
            </a:r>
          </a:p>
          <a:p>
            <a:r>
              <a:rPr lang="de-DE" dirty="0">
                <a:hlinkClick r:id="rId3"/>
              </a:rPr>
              <a:t>https://mind42.com/public/ec1051ef-4c9c-4546-ac6c-cf3edca0ac13</a:t>
            </a:r>
            <a:r>
              <a:rPr lang="de-DE" dirty="0"/>
              <a:t> </a:t>
            </a:r>
          </a:p>
          <a:p>
            <a:r>
              <a:rPr lang="de-DE" dirty="0"/>
              <a:t>Oder </a:t>
            </a:r>
            <a:r>
              <a:rPr lang="de-DE" dirty="0">
                <a:hlinkClick r:id="rId4"/>
              </a:rPr>
              <a:t>https://coggle.it/</a:t>
            </a:r>
            <a:r>
              <a:rPr lang="de-DE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53BD3-87D1-4E4E-970D-F654139A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60" y="3920660"/>
            <a:ext cx="2937340" cy="29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7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28972-362F-490B-98CD-B618A027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Informationen Sammeln </a:t>
            </a:r>
            <a:br>
              <a:rPr lang="de-DE" dirty="0"/>
            </a:br>
            <a:r>
              <a:rPr lang="de-DE" dirty="0"/>
              <a:t>Gemeinsam Nutzen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E01E2-C1EF-4286-9331-8898E5E4E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Diigo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https://www.diigo.com/</a:t>
            </a:r>
            <a:r>
              <a:rPr lang="de-DE" dirty="0"/>
              <a:t> </a:t>
            </a:r>
          </a:p>
          <a:p>
            <a:r>
              <a:rPr lang="de-DE" dirty="0" err="1"/>
              <a:t>Evnernote</a:t>
            </a:r>
            <a:endParaRPr lang="de-DE" dirty="0"/>
          </a:p>
          <a:p>
            <a:pPr lvl="1"/>
            <a:r>
              <a:rPr lang="de-DE" dirty="0">
                <a:hlinkClick r:id="rId3"/>
              </a:rPr>
              <a:t>https://www.evernote.com/</a:t>
            </a:r>
            <a:r>
              <a:rPr lang="de-DE" dirty="0"/>
              <a:t> </a:t>
            </a:r>
          </a:p>
          <a:p>
            <a:r>
              <a:rPr lang="de-DE" dirty="0" err="1"/>
              <a:t>One</a:t>
            </a:r>
            <a:r>
              <a:rPr lang="de-DE" dirty="0"/>
              <a:t> Note</a:t>
            </a:r>
          </a:p>
          <a:p>
            <a:pPr lvl="1"/>
            <a:r>
              <a:rPr lang="de-DE" dirty="0">
                <a:hlinkClick r:id="rId4"/>
              </a:rPr>
              <a:t>https://www.onenote.com/?public=1&amp;wdorigin=ondcauth2&amp;wdorigin=ondc</a:t>
            </a:r>
            <a:r>
              <a:rPr lang="de-DE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F2B362-3B9D-454E-AB71-A94484502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008" y="0"/>
            <a:ext cx="6412992" cy="3692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9878B9-D9B6-4554-8D1F-ADB0328847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069"/>
          <a:stretch/>
        </p:blipFill>
        <p:spPr>
          <a:xfrm>
            <a:off x="5779008" y="3752607"/>
            <a:ext cx="4845269" cy="3105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397F848-C4DB-44E4-973A-B23C1C2B8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1617" y="4584072"/>
            <a:ext cx="2913049" cy="20816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32E74D4-EC2F-4CE1-AD25-F2E3AE2AF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8250">
            <a:off x="3862468" y="4940970"/>
            <a:ext cx="1771650" cy="177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7976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89D152-D133-4761-B43D-47E933F0E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01" y="279796"/>
            <a:ext cx="5998395" cy="61052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DDF2ECB-96D4-40FE-82F9-0E27DFC5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de-DE" dirty="0" err="1"/>
              <a:t>One</a:t>
            </a:r>
            <a:r>
              <a:rPr lang="de-DE" dirty="0"/>
              <a:t> Note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EB6ED-219E-41B6-A82A-C0CB6BB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Integration in Office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 (und mit dabei im Paket)</a:t>
            </a:r>
          </a:p>
          <a:p>
            <a:r>
              <a:rPr lang="de-DE" dirty="0">
                <a:solidFill>
                  <a:schemeClr val="bg1"/>
                </a:solidFill>
              </a:rPr>
              <a:t>Dynamisches Arbeiten</a:t>
            </a:r>
          </a:p>
          <a:p>
            <a:r>
              <a:rPr lang="de-DE" dirty="0">
                <a:solidFill>
                  <a:schemeClr val="bg1"/>
                </a:solidFill>
              </a:rPr>
              <a:t>Kollaboration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Nicht ganz intuitive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Am Besten Notizbuch für die Kollaboration erstellen</a:t>
            </a:r>
          </a:p>
        </p:txBody>
      </p:sp>
    </p:spTree>
    <p:extLst>
      <p:ext uri="{BB962C8B-B14F-4D97-AF65-F5344CB8AC3E}">
        <p14:creationId xmlns:p14="http://schemas.microsoft.com/office/powerpoint/2010/main" val="4082280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6940CA4-93CA-4F16-9AF2-310BE99E2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" r="7389" b="5"/>
          <a:stretch/>
        </p:blipFill>
        <p:spPr>
          <a:xfrm>
            <a:off x="20" y="4235547"/>
            <a:ext cx="3393882" cy="2622453"/>
          </a:xfrm>
          <a:custGeom>
            <a:avLst/>
            <a:gdLst>
              <a:gd name="connsiteX0" fmla="*/ 212741 w 3393902"/>
              <a:gd name="connsiteY0" fmla="*/ 0 h 2622453"/>
              <a:gd name="connsiteX1" fmla="*/ 3393902 w 3393902"/>
              <a:gd name="connsiteY1" fmla="*/ 0 h 2622453"/>
              <a:gd name="connsiteX2" fmla="*/ 3002186 w 3393902"/>
              <a:gd name="connsiteY2" fmla="*/ 2622453 h 2622453"/>
              <a:gd name="connsiteX3" fmla="*/ 0 w 3393902"/>
              <a:gd name="connsiteY3" fmla="*/ 2622453 h 2622453"/>
              <a:gd name="connsiteX4" fmla="*/ 0 w 3393902"/>
              <a:gd name="connsiteY4" fmla="*/ 1430607 h 262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902" h="2622453">
                <a:moveTo>
                  <a:pt x="212741" y="0"/>
                </a:moveTo>
                <a:lnTo>
                  <a:pt x="3393902" y="0"/>
                </a:lnTo>
                <a:lnTo>
                  <a:pt x="3002186" y="2622453"/>
                </a:lnTo>
                <a:lnTo>
                  <a:pt x="0" y="2622453"/>
                </a:lnTo>
                <a:lnTo>
                  <a:pt x="0" y="1430607"/>
                </a:lnTo>
                <a:close/>
              </a:path>
            </a:pathLst>
          </a:cu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97EA4ED-1B1B-4F03-BD6E-46358D796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02" r="-1" b="-1"/>
          <a:stretch/>
        </p:blipFill>
        <p:spPr>
          <a:xfrm>
            <a:off x="212548" y="-1"/>
            <a:ext cx="4671437" cy="4236855"/>
          </a:xfrm>
          <a:custGeom>
            <a:avLst/>
            <a:gdLst>
              <a:gd name="connsiteX0" fmla="*/ 630049 w 4671437"/>
              <a:gd name="connsiteY0" fmla="*/ 0 h 4236855"/>
              <a:gd name="connsiteX1" fmla="*/ 4671437 w 4671437"/>
              <a:gd name="connsiteY1" fmla="*/ 0 h 4236855"/>
              <a:gd name="connsiteX2" fmla="*/ 4671437 w 4671437"/>
              <a:gd name="connsiteY2" fmla="*/ 1 h 4236855"/>
              <a:gd name="connsiteX3" fmla="*/ 3814017 w 4671437"/>
              <a:gd name="connsiteY3" fmla="*/ 1 h 4236855"/>
              <a:gd name="connsiteX4" fmla="*/ 3181159 w 4671437"/>
              <a:gd name="connsiteY4" fmla="*/ 4236855 h 4236855"/>
              <a:gd name="connsiteX5" fmla="*/ 0 w 4671437"/>
              <a:gd name="connsiteY5" fmla="*/ 4236855 h 423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1437" h="4236855">
                <a:moveTo>
                  <a:pt x="630049" y="0"/>
                </a:moveTo>
                <a:lnTo>
                  <a:pt x="4671437" y="0"/>
                </a:lnTo>
                <a:lnTo>
                  <a:pt x="4671437" y="1"/>
                </a:lnTo>
                <a:lnTo>
                  <a:pt x="3814017" y="1"/>
                </a:lnTo>
                <a:lnTo>
                  <a:pt x="3181159" y="4236855"/>
                </a:lnTo>
                <a:lnTo>
                  <a:pt x="0" y="4236855"/>
                </a:lnTo>
                <a:close/>
              </a:path>
            </a:pathLst>
          </a:custGeom>
        </p:spPr>
      </p:pic>
      <p:sp>
        <p:nvSpPr>
          <p:cNvPr id="10" name="Isosceles Triangle 30">
            <a:extLst>
              <a:ext uri="{FF2B5EF4-FFF2-40B4-BE49-F238E27FC236}">
                <a16:creationId xmlns:a16="http://schemas.microsoft.com/office/drawing/2014/main" id="{881A3E25-487F-4A57-B0FE-05B9A5A04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90E26F-F3BA-432F-8A04-0E85858CD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2887" y="4236854"/>
            <a:ext cx="32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CF5FD20-7646-47C2-8D8B-C89A4FE6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de-DE" dirty="0"/>
              <a:t>Zusammen Kommunizieren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AE14B8-33DD-4AB0-BE6F-E3B6FD30F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de-DE" sz="1700"/>
              <a:t>Möglichkeiten dies „Kostenlos“ zu tun:</a:t>
            </a:r>
            <a:endParaRPr lang="de-DE" sz="1700">
              <a:hlinkClick r:id="rId4"/>
            </a:endParaRPr>
          </a:p>
          <a:p>
            <a:pPr lvl="1">
              <a:lnSpc>
                <a:spcPct val="90000"/>
              </a:lnSpc>
            </a:pPr>
            <a:r>
              <a:rPr lang="de-DE" sz="1700">
                <a:hlinkClick r:id="rId4"/>
              </a:rPr>
              <a:t>https://www.tinychat.com/</a:t>
            </a:r>
            <a:endParaRPr lang="de-DE" sz="1700"/>
          </a:p>
          <a:p>
            <a:pPr lvl="1">
              <a:lnSpc>
                <a:spcPct val="90000"/>
              </a:lnSpc>
            </a:pPr>
            <a:r>
              <a:rPr lang="de-DE" sz="1700"/>
              <a:t>Allerdings nicht 100% zuverlässig</a:t>
            </a:r>
          </a:p>
          <a:p>
            <a:pPr>
              <a:lnSpc>
                <a:spcPct val="90000"/>
              </a:lnSpc>
            </a:pPr>
            <a:r>
              <a:rPr lang="de-DE" sz="1700"/>
              <a:t>Next Cloud ! -&gt; bietet ebenfalls Kommunikation</a:t>
            </a:r>
          </a:p>
          <a:p>
            <a:pPr>
              <a:lnSpc>
                <a:spcPct val="90000"/>
              </a:lnSpc>
            </a:pPr>
            <a:r>
              <a:rPr lang="de-DE" sz="1700"/>
              <a:t>Skype -&gt; Kostenlos auf PC und vielen Endgeräten</a:t>
            </a:r>
          </a:p>
          <a:p>
            <a:pPr lvl="1">
              <a:lnSpc>
                <a:spcPct val="90000"/>
              </a:lnSpc>
            </a:pPr>
            <a:r>
              <a:rPr lang="de-DE" sz="1700">
                <a:hlinkClick r:id="rId5"/>
              </a:rPr>
              <a:t>https://www.skype.com/de/get-skype/</a:t>
            </a:r>
            <a:r>
              <a:rPr lang="de-DE" sz="1700"/>
              <a:t> </a:t>
            </a:r>
          </a:p>
          <a:p>
            <a:pPr>
              <a:lnSpc>
                <a:spcPct val="90000"/>
              </a:lnSpc>
            </a:pPr>
            <a:r>
              <a:rPr lang="de-DE" sz="1700" err="1"/>
              <a:t>Discord</a:t>
            </a:r>
            <a:endParaRPr lang="de-DE" sz="1700"/>
          </a:p>
          <a:p>
            <a:pPr lvl="1">
              <a:lnSpc>
                <a:spcPct val="90000"/>
              </a:lnSpc>
            </a:pPr>
            <a:r>
              <a:rPr lang="de-DE" sz="1700"/>
              <a:t>Gamer Orientiert – ist aber generell Nutzbar – kostenfrei aber non EU</a:t>
            </a:r>
          </a:p>
          <a:p>
            <a:pPr lvl="1">
              <a:lnSpc>
                <a:spcPct val="90000"/>
              </a:lnSpc>
            </a:pPr>
            <a:r>
              <a:rPr lang="de-DE" sz="1700">
                <a:hlinkClick r:id="rId6"/>
              </a:rPr>
              <a:t>https://discordapp.com/</a:t>
            </a:r>
            <a:r>
              <a:rPr lang="de-DE" sz="1700"/>
              <a:t> </a:t>
            </a:r>
          </a:p>
          <a:p>
            <a:pPr lvl="1">
              <a:lnSpc>
                <a:spcPct val="90000"/>
              </a:lnSpc>
            </a:pPr>
            <a:endParaRPr lang="de-DE" sz="1700"/>
          </a:p>
          <a:p>
            <a:pPr>
              <a:lnSpc>
                <a:spcPct val="90000"/>
              </a:lnSpc>
            </a:pPr>
            <a:endParaRPr lang="de-DE" sz="1700"/>
          </a:p>
        </p:txBody>
      </p:sp>
    </p:spTree>
    <p:extLst>
      <p:ext uri="{BB962C8B-B14F-4D97-AF65-F5344CB8AC3E}">
        <p14:creationId xmlns:p14="http://schemas.microsoft.com/office/powerpoint/2010/main" val="1253636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39C86-B72D-4FDC-B117-ACE99A5D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Lernplattform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CFE042-48CA-454F-9FDD-53F2AE5DD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87437"/>
            <a:ext cx="8596668" cy="3880773"/>
          </a:xfrm>
        </p:spPr>
        <p:txBody>
          <a:bodyPr/>
          <a:lstStyle/>
          <a:p>
            <a:r>
              <a:rPr lang="de-DE" dirty="0"/>
              <a:t>Eine </a:t>
            </a:r>
            <a:r>
              <a:rPr lang="de-DE" b="1" dirty="0"/>
              <a:t>Lernplattform</a:t>
            </a:r>
            <a:r>
              <a:rPr lang="de-DE" dirty="0"/>
              <a:t> bzw. </a:t>
            </a:r>
            <a:r>
              <a:rPr lang="de-DE" b="1" dirty="0"/>
              <a:t>Learning Management System</a:t>
            </a:r>
            <a:r>
              <a:rPr lang="de-DE" dirty="0"/>
              <a:t> (</a:t>
            </a:r>
            <a:r>
              <a:rPr lang="de-DE" b="1" dirty="0"/>
              <a:t>LMS</a:t>
            </a:r>
            <a:r>
              <a:rPr lang="de-DE" dirty="0"/>
              <a:t>) ist </a:t>
            </a:r>
          </a:p>
          <a:p>
            <a:pPr lvl="1"/>
            <a:r>
              <a:rPr lang="de-DE" dirty="0"/>
              <a:t>ein komplexes </a:t>
            </a:r>
            <a:r>
              <a:rPr lang="de-DE" dirty="0">
                <a:hlinkClick r:id="rId2" tooltip="Content-Management-System"/>
              </a:rPr>
              <a:t>Content-Management-System</a:t>
            </a:r>
            <a:r>
              <a:rPr lang="de-DE" dirty="0"/>
              <a:t>, das der Bereitstellung von Lerninhalten und der Organisation von Lernvorgängen dient. </a:t>
            </a:r>
          </a:p>
          <a:p>
            <a:pPr lvl="1"/>
            <a:r>
              <a:rPr lang="de-DE" dirty="0"/>
              <a:t>Aufgabe einer </a:t>
            </a:r>
            <a:r>
              <a:rPr lang="de-DE" dirty="0">
                <a:hlinkClick r:id="rId3" tooltip="World Wide Web"/>
              </a:rPr>
              <a:t>web</a:t>
            </a:r>
            <a:r>
              <a:rPr lang="de-DE" dirty="0"/>
              <a:t>-basierten Lernumgebung ist, die </a:t>
            </a:r>
            <a:r>
              <a:rPr lang="de-DE" dirty="0">
                <a:hlinkClick r:id="rId4"/>
              </a:rPr>
              <a:t>Kommunikation</a:t>
            </a:r>
            <a:r>
              <a:rPr lang="de-DE" dirty="0"/>
              <a:t> zwischen Lernenden und Lehrenden zu ermöglichen. </a:t>
            </a:r>
          </a:p>
          <a:p>
            <a:pPr lvl="1"/>
            <a:r>
              <a:rPr lang="de-DE" dirty="0"/>
              <a:t>Sie fungiert als Schnittstelle zwischen Bildungsanbieter und lernender Person.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9EB4E9C-2CAD-4B01-BB96-726978C20D64}"/>
              </a:ext>
            </a:extLst>
          </p:cNvPr>
          <p:cNvSpPr/>
          <p:nvPr/>
        </p:nvSpPr>
        <p:spPr>
          <a:xfrm>
            <a:off x="914772" y="6488668"/>
            <a:ext cx="5864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5"/>
              </a:rPr>
              <a:t>Quelle:  https://de.wikipedia.org/wiki/Lernplattform</a:t>
            </a:r>
            <a:r>
              <a:rPr lang="de-DE" dirty="0"/>
              <a:t> </a:t>
            </a:r>
          </a:p>
        </p:txBody>
      </p:sp>
      <p:pic>
        <p:nvPicPr>
          <p:cNvPr id="13314" name="Picture 2" descr="https://moodle.de/pluginfile.php/1/theme_essential/logo/1526554981/moodle.png">
            <a:extLst>
              <a:ext uri="{FF2B5EF4-FFF2-40B4-BE49-F238E27FC236}">
                <a16:creationId xmlns:a16="http://schemas.microsoft.com/office/drawing/2014/main" id="{3683129F-4927-4045-8959-73F3A615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3356">
            <a:off x="6737653" y="5367220"/>
            <a:ext cx="2486025" cy="64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12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B004A-BE71-4DCC-996A-05EC8BEA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Moodle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EDEC59-DAF4-4BD7-B23B-DA454E5E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LMS</a:t>
            </a:r>
          </a:p>
          <a:p>
            <a:pPr lvl="1"/>
            <a:r>
              <a:rPr lang="de-DE" dirty="0"/>
              <a:t>Benutzerverwaltung (Anmeldung mit Verschlüsselung)</a:t>
            </a:r>
          </a:p>
          <a:p>
            <a:pPr lvl="1"/>
            <a:r>
              <a:rPr lang="de-DE" dirty="0"/>
              <a:t>Kursverwaltung (Kurse, Verwaltung der Inhalte und Dateien)</a:t>
            </a:r>
          </a:p>
          <a:p>
            <a:pPr lvl="1"/>
            <a:r>
              <a:rPr lang="de-DE" dirty="0"/>
              <a:t>Rollen- und Rechtevergabe mit differenzierten Rechten</a:t>
            </a:r>
          </a:p>
          <a:p>
            <a:pPr lvl="1"/>
            <a:r>
              <a:rPr lang="de-DE" dirty="0"/>
              <a:t>Kommunikationsmethoden (Chat, Foren)</a:t>
            </a:r>
          </a:p>
          <a:p>
            <a:pPr lvl="1"/>
            <a:r>
              <a:rPr lang="de-DE" dirty="0"/>
              <a:t>Werkzeuge für das Lernen</a:t>
            </a:r>
            <a:br>
              <a:rPr lang="de-DE" dirty="0"/>
            </a:br>
            <a:r>
              <a:rPr lang="de-DE" dirty="0"/>
              <a:t>z.T. integriert oder integrierbar</a:t>
            </a:r>
            <a:br>
              <a:rPr lang="de-DE" dirty="0"/>
            </a:br>
            <a:r>
              <a:rPr lang="de-DE" dirty="0"/>
              <a:t> (</a:t>
            </a:r>
            <a:r>
              <a:rPr lang="de-DE" dirty="0">
                <a:hlinkClick r:id="rId2" tooltip="Interaktives Whiteboard"/>
              </a:rPr>
              <a:t>interaktives Whiteboard</a:t>
            </a:r>
            <a:r>
              <a:rPr lang="de-DE" dirty="0"/>
              <a:t>, Notizbuch, Annotationen, Kalender etc.)</a:t>
            </a:r>
          </a:p>
          <a:p>
            <a:pPr lvl="1"/>
            <a:r>
              <a:rPr lang="de-DE" dirty="0"/>
              <a:t>Darstellung der Kursinhalte, </a:t>
            </a:r>
            <a:r>
              <a:rPr lang="de-DE" dirty="0">
                <a:hlinkClick r:id="rId3" tooltip="Lernobjekt"/>
              </a:rPr>
              <a:t>Lernobjekte</a:t>
            </a:r>
            <a:r>
              <a:rPr lang="de-DE" dirty="0"/>
              <a:t> und Medien in einem netzwerkfähigen Browser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7694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F592E-8D94-4E38-A154-85636A91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Also warum?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C746D-F5E8-48BB-9DA0-C1410F0A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Managen all der „Akteure“</a:t>
            </a:r>
          </a:p>
          <a:p>
            <a:pPr lvl="1"/>
            <a:r>
              <a:rPr lang="de-DE" dirty="0"/>
              <a:t>Lehrende</a:t>
            </a:r>
          </a:p>
          <a:p>
            <a:pPr lvl="1"/>
            <a:r>
              <a:rPr lang="de-DE" dirty="0"/>
              <a:t>Lernende</a:t>
            </a:r>
          </a:p>
          <a:p>
            <a:pPr lvl="1"/>
            <a:r>
              <a:rPr lang="de-DE" dirty="0"/>
              <a:t>Integration „Tools“</a:t>
            </a:r>
          </a:p>
          <a:p>
            <a:pPr lvl="1"/>
            <a:r>
              <a:rPr lang="de-DE" dirty="0"/>
              <a:t>Inhalte</a:t>
            </a:r>
          </a:p>
        </p:txBody>
      </p:sp>
    </p:spTree>
    <p:extLst>
      <p:ext uri="{BB962C8B-B14F-4D97-AF65-F5344CB8AC3E}">
        <p14:creationId xmlns:p14="http://schemas.microsoft.com/office/powerpoint/2010/main" val="2310429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233B2-438A-4B3C-A8AC-D43C13D1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Lernplattform ein Einblick</a:t>
            </a:r>
            <a:br>
              <a:rPr lang="de-DE" dirty="0"/>
            </a:br>
            <a:r>
              <a:rPr lang="de-DE" dirty="0"/>
              <a:t>am Beispiel Moodle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C9F6D-6773-4D50-A6C6-110065E4E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Kurssystem</a:t>
            </a:r>
          </a:p>
          <a:p>
            <a:pPr lvl="1"/>
            <a:r>
              <a:rPr lang="de-DE" dirty="0"/>
              <a:t>Themen</a:t>
            </a:r>
          </a:p>
          <a:p>
            <a:pPr lvl="1"/>
            <a:r>
              <a:rPr lang="de-DE" dirty="0"/>
              <a:t>Inhalte</a:t>
            </a:r>
          </a:p>
          <a:p>
            <a:pPr lvl="2"/>
            <a:r>
              <a:rPr lang="de-DE" dirty="0"/>
              <a:t>Aktivität</a:t>
            </a:r>
          </a:p>
          <a:p>
            <a:pPr lvl="2"/>
            <a:r>
              <a:rPr lang="de-DE" dirty="0"/>
              <a:t>Arbeitsmaterial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71F967-7B96-4EF0-9463-826A3707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31" y="1528863"/>
            <a:ext cx="7027923" cy="5329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EA3B6E1-7E75-4C1E-91AF-8A2859E1B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41"/>
          <a:stretch/>
        </p:blipFill>
        <p:spPr>
          <a:xfrm>
            <a:off x="8355922" y="2492896"/>
            <a:ext cx="3836078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BC147E7-2322-418B-9F13-6E70281A3D73}"/>
              </a:ext>
            </a:extLst>
          </p:cNvPr>
          <p:cNvSpPr/>
          <p:nvPr/>
        </p:nvSpPr>
        <p:spPr>
          <a:xfrm>
            <a:off x="7236812" y="2894433"/>
            <a:ext cx="1229360" cy="3384376"/>
          </a:xfrm>
          <a:custGeom>
            <a:avLst/>
            <a:gdLst>
              <a:gd name="connsiteX0" fmla="*/ 0 w 1229360"/>
              <a:gd name="connsiteY0" fmla="*/ 3178234 h 3293494"/>
              <a:gd name="connsiteX1" fmla="*/ 944880 w 1229360"/>
              <a:gd name="connsiteY1" fmla="*/ 3015674 h 3293494"/>
              <a:gd name="connsiteX2" fmla="*/ 518160 w 1229360"/>
              <a:gd name="connsiteY2" fmla="*/ 760154 h 3293494"/>
              <a:gd name="connsiteX3" fmla="*/ 751840 w 1229360"/>
              <a:gd name="connsiteY3" fmla="*/ 79434 h 3293494"/>
              <a:gd name="connsiteX4" fmla="*/ 1056640 w 1229360"/>
              <a:gd name="connsiteY4" fmla="*/ 8314 h 3293494"/>
              <a:gd name="connsiteX5" fmla="*/ 1229360 w 1229360"/>
              <a:gd name="connsiteY5" fmla="*/ 28634 h 329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9360" h="3293494">
                <a:moveTo>
                  <a:pt x="0" y="3178234"/>
                </a:moveTo>
                <a:cubicBezTo>
                  <a:pt x="429260" y="3298460"/>
                  <a:pt x="858520" y="3418687"/>
                  <a:pt x="944880" y="3015674"/>
                </a:cubicBezTo>
                <a:cubicBezTo>
                  <a:pt x="1031240" y="2612661"/>
                  <a:pt x="550333" y="1249527"/>
                  <a:pt x="518160" y="760154"/>
                </a:cubicBezTo>
                <a:cubicBezTo>
                  <a:pt x="485987" y="270781"/>
                  <a:pt x="662093" y="204741"/>
                  <a:pt x="751840" y="79434"/>
                </a:cubicBezTo>
                <a:cubicBezTo>
                  <a:pt x="841587" y="-45873"/>
                  <a:pt x="977053" y="16781"/>
                  <a:pt x="1056640" y="8314"/>
                </a:cubicBezTo>
                <a:cubicBezTo>
                  <a:pt x="1136227" y="-153"/>
                  <a:pt x="1182793" y="14240"/>
                  <a:pt x="1229360" y="28634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91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868D5-1468-4158-AFEE-B05C0AC1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Moodle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3EA418-D8FE-4488-B54A-CA97D9CF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Rollenkonzept</a:t>
            </a:r>
          </a:p>
          <a:p>
            <a:pPr lvl="1"/>
            <a:r>
              <a:rPr lang="de-DE" dirty="0"/>
              <a:t>Vereinfacht</a:t>
            </a:r>
          </a:p>
          <a:p>
            <a:pPr lvl="2"/>
            <a:r>
              <a:rPr lang="de-DE" dirty="0"/>
              <a:t>Trainer</a:t>
            </a:r>
          </a:p>
          <a:p>
            <a:pPr lvl="2"/>
            <a:r>
              <a:rPr lang="de-DE" dirty="0"/>
              <a:t>Teilnehmer</a:t>
            </a:r>
          </a:p>
          <a:p>
            <a:pPr lvl="2"/>
            <a:r>
              <a:rPr lang="de-DE" dirty="0"/>
              <a:t>(Admin)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641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Kurs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Bearbeitungsmodus / Ansicht (Trainer / Teilnehmer)</a:t>
            </a:r>
          </a:p>
          <a:p>
            <a:r>
              <a:rPr lang="de-DE" dirty="0"/>
              <a:t>Arbeitsmaterial und Aktivitäten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5" y="4134448"/>
            <a:ext cx="7364213" cy="2723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449" y="3185676"/>
            <a:ext cx="1974531" cy="35961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3185676"/>
            <a:ext cx="2000000" cy="196190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936121" y="4382651"/>
            <a:ext cx="432048" cy="432048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3" name="Freihandform: Form 12"/>
          <p:cNvSpPr/>
          <p:nvPr/>
        </p:nvSpPr>
        <p:spPr>
          <a:xfrm>
            <a:off x="5430838" y="3400426"/>
            <a:ext cx="2647950" cy="2371725"/>
          </a:xfrm>
          <a:custGeom>
            <a:avLst/>
            <a:gdLst>
              <a:gd name="connsiteX0" fmla="*/ 0 w 2647950"/>
              <a:gd name="connsiteY0" fmla="*/ 2371725 h 2371725"/>
              <a:gd name="connsiteX1" fmla="*/ 1314450 w 2647950"/>
              <a:gd name="connsiteY1" fmla="*/ 2190750 h 2371725"/>
              <a:gd name="connsiteX2" fmla="*/ 1857375 w 2647950"/>
              <a:gd name="connsiteY2" fmla="*/ 466725 h 2371725"/>
              <a:gd name="connsiteX3" fmla="*/ 2647950 w 2647950"/>
              <a:gd name="connsiteY3" fmla="*/ 0 h 237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7950" h="2371725">
                <a:moveTo>
                  <a:pt x="0" y="2371725"/>
                </a:moveTo>
                <a:lnTo>
                  <a:pt x="1314450" y="2190750"/>
                </a:lnTo>
                <a:cubicBezTo>
                  <a:pt x="1624013" y="1873250"/>
                  <a:pt x="1635125" y="831850"/>
                  <a:pt x="1857375" y="466725"/>
                </a:cubicBezTo>
                <a:cubicBezTo>
                  <a:pt x="2079625" y="101600"/>
                  <a:pt x="2363787" y="50800"/>
                  <a:pt x="2647950" y="0"/>
                </a:cubicBezTo>
              </a:path>
            </a:pathLst>
          </a:custGeom>
          <a:noFill/>
          <a:ln w="19050">
            <a:miter lim="800000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: Form 13"/>
          <p:cNvSpPr/>
          <p:nvPr/>
        </p:nvSpPr>
        <p:spPr>
          <a:xfrm>
            <a:off x="7104112" y="3400426"/>
            <a:ext cx="3138660" cy="2371725"/>
          </a:xfrm>
          <a:custGeom>
            <a:avLst/>
            <a:gdLst>
              <a:gd name="connsiteX0" fmla="*/ 0 w 2647950"/>
              <a:gd name="connsiteY0" fmla="*/ 2371725 h 2371725"/>
              <a:gd name="connsiteX1" fmla="*/ 1314450 w 2647950"/>
              <a:gd name="connsiteY1" fmla="*/ 2190750 h 2371725"/>
              <a:gd name="connsiteX2" fmla="*/ 1857375 w 2647950"/>
              <a:gd name="connsiteY2" fmla="*/ 466725 h 2371725"/>
              <a:gd name="connsiteX3" fmla="*/ 2647950 w 2647950"/>
              <a:gd name="connsiteY3" fmla="*/ 0 h 237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7950" h="2371725">
                <a:moveTo>
                  <a:pt x="0" y="2371725"/>
                </a:moveTo>
                <a:lnTo>
                  <a:pt x="1314450" y="2190750"/>
                </a:lnTo>
                <a:cubicBezTo>
                  <a:pt x="1624013" y="1873250"/>
                  <a:pt x="1635125" y="831850"/>
                  <a:pt x="1857375" y="466725"/>
                </a:cubicBezTo>
                <a:cubicBezTo>
                  <a:pt x="2079625" y="101600"/>
                  <a:pt x="2363787" y="50800"/>
                  <a:pt x="2647950" y="0"/>
                </a:cubicBezTo>
              </a:path>
            </a:pathLst>
          </a:custGeom>
          <a:noFill/>
          <a:ln w="19050">
            <a:miter lim="800000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0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5BCA5-6D41-42CC-B38A-6222745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9B9669-56CC-470F-AF0A-F158A8F0C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37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Arbeitsmaterial</a:t>
            </a:r>
          </a:p>
        </p:txBody>
      </p:sp>
      <p:pic>
        <p:nvPicPr>
          <p:cNvPr id="5" name="Inhaltsplatzhalt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91945" y="1783482"/>
            <a:ext cx="5480231" cy="4968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3" y="1675470"/>
            <a:ext cx="2642623" cy="2592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23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Arbeitsmaterial - Hilfestellungen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73" y="2238600"/>
            <a:ext cx="9742857" cy="36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Bogen 4"/>
          <p:cNvSpPr/>
          <p:nvPr/>
        </p:nvSpPr>
        <p:spPr>
          <a:xfrm rot="18762341">
            <a:off x="6878479" y="2064394"/>
            <a:ext cx="1218619" cy="1243584"/>
          </a:xfrm>
          <a:prstGeom prst="arc">
            <a:avLst>
              <a:gd name="adj1" fmla="val 14953001"/>
              <a:gd name="adj2" fmla="val 2363726"/>
            </a:avLst>
          </a:prstGeom>
          <a:ln w="38100"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17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25954"/>
          <a:stretch/>
        </p:blipFill>
        <p:spPr>
          <a:xfrm>
            <a:off x="5159896" y="-12412"/>
            <a:ext cx="6995740" cy="6797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7" y="1911450"/>
            <a:ext cx="1974531" cy="3596125"/>
          </a:xfrm>
          <a:prstGeom prst="rect">
            <a:avLst/>
          </a:prstGeom>
        </p:spPr>
      </p:pic>
      <p:sp>
        <p:nvSpPr>
          <p:cNvPr id="6" name="Rechteck: abgerundete Ecken 5"/>
          <p:cNvSpPr/>
          <p:nvPr/>
        </p:nvSpPr>
        <p:spPr>
          <a:xfrm>
            <a:off x="1524003" y="4437112"/>
            <a:ext cx="2010025" cy="1080120"/>
          </a:xfrm>
          <a:prstGeom prst="roundRect">
            <a:avLst/>
          </a:prstGeom>
          <a:solidFill>
            <a:srgbClr val="57BCE5">
              <a:alpha val="16863"/>
            </a:srgb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4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2" y="1988841"/>
            <a:ext cx="1974531" cy="359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Aktivitäten </a:t>
            </a:r>
            <a:r>
              <a:rPr lang="mr-IN" dirty="0"/>
              <a:t>–</a:t>
            </a:r>
            <a:r>
              <a:rPr lang="de-DE" dirty="0"/>
              <a:t> Teil2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03512" y="1905000"/>
            <a:ext cx="8964490" cy="42672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t="30022" r="10875"/>
          <a:stretch/>
        </p:blipFill>
        <p:spPr>
          <a:xfrm>
            <a:off x="3863752" y="1734344"/>
            <a:ext cx="8445290" cy="4608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t="68559"/>
          <a:stretch/>
        </p:blipFill>
        <p:spPr>
          <a:xfrm>
            <a:off x="1524002" y="4454303"/>
            <a:ext cx="1974531" cy="113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Live!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9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9A883-2E2A-48B8-9FF7-44E5FB10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wie ein Test aussehen kann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E89495-A08F-4C39-BA0A-66B8F8E6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Tests in Moodle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35233B-AD8D-4F69-8038-0487ABED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2" y="1625902"/>
            <a:ext cx="9143998" cy="5232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068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4EF7D-2521-4BD6-8D98-888D79699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8D5C4-9816-4A39-9979-6AD6A7B2C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hlinkClick r:id="rId2"/>
            <a:extLst>
              <a:ext uri="{FF2B5EF4-FFF2-40B4-BE49-F238E27FC236}">
                <a16:creationId xmlns:a16="http://schemas.microsoft.com/office/drawing/2014/main" id="{B2F51858-E1A7-4381-9C48-83AB2743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" y="1786749"/>
            <a:ext cx="3007289" cy="4266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803FFBE-E184-4808-BB16-DFD1E643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1" y="2489072"/>
            <a:ext cx="8901145" cy="2861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085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9EE364-F33E-4422-B7B4-7C72F889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8CED55-C2FA-4916-B91D-6E14B31FA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0D64F-AA8E-44B2-8185-DE12D6EA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-6072"/>
            <a:ext cx="9881862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482A2D0-2076-4F05-BBA0-60A6AA2E76B9}"/>
              </a:ext>
            </a:extLst>
          </p:cNvPr>
          <p:cNvSpPr/>
          <p:nvPr/>
        </p:nvSpPr>
        <p:spPr>
          <a:xfrm>
            <a:off x="3503712" y="2780928"/>
            <a:ext cx="2592288" cy="4000872"/>
          </a:xfrm>
          <a:prstGeom prst="rect">
            <a:avLst/>
          </a:prstGeom>
          <a:noFill/>
          <a:ln w="571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2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F1F12-2B5A-4866-85AF-59FDD38C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 bei den 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535DCF-6B4E-4AA9-A1E5-6BA74CA2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6FBBE0-787A-45CC-A7C1-6B1668005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09"/>
          <a:stretch/>
        </p:blipFill>
        <p:spPr>
          <a:xfrm>
            <a:off x="3012791" y="2708921"/>
            <a:ext cx="6166421" cy="2197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500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A32CC-D9C8-4579-AC86-7B34FD74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Voraussetzung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E03561-BBDE-4E54-97C6-C4270768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057BF7-BEE1-4A4F-B1E4-E019AA54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2348881"/>
            <a:ext cx="4400000" cy="2942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70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YOD">
            <a:extLst>
              <a:ext uri="{FF2B5EF4-FFF2-40B4-BE49-F238E27FC236}">
                <a16:creationId xmlns:a16="http://schemas.microsoft.com/office/drawing/2014/main" id="{D7323C68-4F97-4389-9F40-BB960A276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9" r="11992" b="-2"/>
          <a:stretch/>
        </p:blipFill>
        <p:spPr bwMode="auto"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6839C2-1BD3-4E5E-83A8-8521A7BC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de-DE" dirty="0"/>
              <a:t>BYOD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17027F-A70A-4026-932C-E9D803811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11" y="2144823"/>
            <a:ext cx="5818059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de-DE" sz="1600" b="1" dirty="0"/>
              <a:t>… private mobile Endgeräte wie </a:t>
            </a:r>
            <a:r>
              <a:rPr lang="de-DE" sz="1600" b="1" dirty="0">
                <a:hlinkClick r:id="rId3" tooltip="Laptop"/>
              </a:rPr>
              <a:t>Laptops</a:t>
            </a:r>
            <a:r>
              <a:rPr lang="de-DE" sz="1600" b="1" dirty="0"/>
              <a:t>, </a:t>
            </a:r>
            <a:r>
              <a:rPr lang="de-DE" sz="1600" b="1" dirty="0">
                <a:hlinkClick r:id="rId4" tooltip="Tablet-Computer"/>
              </a:rPr>
              <a:t>Tablets</a:t>
            </a:r>
            <a:r>
              <a:rPr lang="de-DE" sz="1600" b="1" dirty="0"/>
              <a:t> oder </a:t>
            </a:r>
            <a:r>
              <a:rPr lang="de-DE" sz="1600" b="1" dirty="0">
                <a:hlinkClick r:id="rId5" tooltip="Smartphone"/>
              </a:rPr>
              <a:t>Smartphones</a:t>
            </a:r>
            <a:r>
              <a:rPr lang="de-DE" sz="1600" b="1" dirty="0"/>
              <a:t> in die Netzwerke von Unternehmen oder Schulen</a:t>
            </a:r>
            <a:r>
              <a:rPr lang="de-DE" sz="1600" dirty="0"/>
              <a:t>, Universitäten, Bibliotheken und anderen (Bildungs-)Institutionen zu integrieren. Darunter verstanden werden auch Organisationsrichtlinien, die regeln sollen, auf welche Art und Weise Mitarbeiter, Schüler oder Studenten ihre eigenen elektronischen Bürogeräte (Smartphones, </a:t>
            </a:r>
            <a:r>
              <a:rPr lang="de-DE" sz="1600" dirty="0">
                <a:hlinkClick r:id="rId6" tooltip="Notebook"/>
              </a:rPr>
              <a:t>Notebooks</a:t>
            </a:r>
            <a:r>
              <a:rPr lang="de-DE" sz="1600" dirty="0"/>
              <a:t>, Tablets) zu dienstlichen oder schulischen Zwecken, insbesondere für den Zugriff auf </a:t>
            </a:r>
            <a:r>
              <a:rPr lang="de-DE" sz="1600" dirty="0">
                <a:hlinkClick r:id="rId7" tooltip="Netzwerkdienst"/>
              </a:rPr>
              <a:t>Netzwerkdienste</a:t>
            </a:r>
            <a:r>
              <a:rPr lang="de-DE" sz="1600" dirty="0"/>
              <a:t> und das Verarbeiten und Speichern organisations- oder unternehmensinterner Daten, nutzen dürfen.</a:t>
            </a:r>
          </a:p>
          <a:p>
            <a:pPr>
              <a:lnSpc>
                <a:spcPct val="90000"/>
              </a:lnSpc>
            </a:pPr>
            <a:r>
              <a:rPr lang="de-DE" sz="1600" dirty="0"/>
              <a:t>Wahlfreiheit, Bildungsbereich ökonomische und ökologische Potenziale</a:t>
            </a:r>
          </a:p>
          <a:p>
            <a:pPr>
              <a:lnSpc>
                <a:spcPct val="90000"/>
              </a:lnSpc>
            </a:pPr>
            <a:r>
              <a:rPr lang="de-DE" sz="1600" dirty="0"/>
              <a:t>Alternativen: Corporate </a:t>
            </a:r>
            <a:r>
              <a:rPr lang="de-DE" sz="1600" dirty="0" err="1"/>
              <a:t>Owned</a:t>
            </a:r>
            <a:r>
              <a:rPr lang="de-DE" sz="1600" dirty="0"/>
              <a:t>, </a:t>
            </a:r>
            <a:r>
              <a:rPr lang="de-DE" sz="1600" dirty="0" err="1"/>
              <a:t>Personally</a:t>
            </a:r>
            <a:r>
              <a:rPr lang="de-DE" sz="1600" dirty="0"/>
              <a:t> Enabled (COPE), bei dem Mitarbeitern ein konzerneigenes Gerät auch zur privaten Nutzung überlassen wird.</a:t>
            </a:r>
          </a:p>
          <a:p>
            <a:pPr>
              <a:lnSpc>
                <a:spcPct val="90000"/>
              </a:lnSpc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97513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7FC59-C749-4131-B83A-405F027D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Voraussetzungen – Teil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EA5CDF-BD28-4161-B038-1F6D6C749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E91557-DB11-4DAE-99CB-4CDE2B802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568" y="1628800"/>
            <a:ext cx="8048867" cy="5125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42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B22AE-9497-4D61-A2C5-7AF4DA42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haben wir denn da?!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BFB5E4-DF41-47E3-984B-BF223C3FA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jetzt nur ein Gerüst… es fehlt noch der Inhalt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261D74-B6FA-4097-B08F-B3D825CD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5" y="2564904"/>
            <a:ext cx="12095238" cy="37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36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D66939-A3F4-412B-9DF1-051E4412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3EA319-9C41-46AD-9468-EF5C82773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5781B0-EE08-4CD3-8B55-E9E081A0D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700"/>
          <a:stretch/>
        </p:blipFill>
        <p:spPr>
          <a:xfrm>
            <a:off x="479377" y="2132856"/>
            <a:ext cx="11463543" cy="3036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DFA9150-A84C-41B1-9364-63FE0C987A76}"/>
              </a:ext>
            </a:extLst>
          </p:cNvPr>
          <p:cNvSpPr/>
          <p:nvPr/>
        </p:nvSpPr>
        <p:spPr>
          <a:xfrm>
            <a:off x="9336360" y="3429000"/>
            <a:ext cx="2448272" cy="1440160"/>
          </a:xfrm>
          <a:prstGeom prst="roundRect">
            <a:avLst/>
          </a:prstGeom>
          <a:noFill/>
          <a:ln w="571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9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BA850-CA84-44E2-99A9-E2C1F593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 Kommen die Fragen her? -&gt; Fragensammlung!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93CC0-6FC5-406D-BDD0-0B32244C4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361BDD-57C3-4F5C-AC6F-C6588B341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3"/>
          <a:stretch/>
        </p:blipFill>
        <p:spPr>
          <a:xfrm>
            <a:off x="551385" y="1377966"/>
            <a:ext cx="11423005" cy="5321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53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4F0F6-60F5-48D8-AC61-D4D53550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Fragen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068F5-D552-46C6-9230-2DBA720D4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FE4094-5623-42F4-B5C7-45C50C58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24" y="1350372"/>
            <a:ext cx="7097555" cy="5376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19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1963E-6B73-4C1E-87FC-965E40CC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1E9698-7CC7-4588-9E73-C0C079BE3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765D26-29C6-4DAF-BD8F-0CAA6E7B1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30"/>
          <a:stretch/>
        </p:blipFill>
        <p:spPr>
          <a:xfrm>
            <a:off x="119337" y="2492896"/>
            <a:ext cx="6312295" cy="3457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2A2D064-CFA9-422B-B869-A846812E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74" y="-243408"/>
            <a:ext cx="4942285" cy="3786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B6A93E6-30DD-4C05-BD5D-794FF2810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21"/>
          <a:stretch/>
        </p:blipFill>
        <p:spPr>
          <a:xfrm>
            <a:off x="6429773" y="4081828"/>
            <a:ext cx="5760640" cy="2456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083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3963B-CFEA-4431-B853-698DB361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Arbeitsplaner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1B25ED-9C6A-4216-899B-56916071F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Aktivitäten Zuteilen</a:t>
            </a:r>
          </a:p>
          <a:p>
            <a:r>
              <a:rPr lang="de-DE" dirty="0"/>
              <a:t>Rückmeldung zum Bearbeitungsstand</a:t>
            </a:r>
          </a:p>
          <a:p>
            <a:r>
              <a:rPr lang="de-DE" dirty="0"/>
              <a:t>Bewertung</a:t>
            </a:r>
          </a:p>
          <a:p>
            <a:r>
              <a:rPr lang="de-DE" dirty="0"/>
              <a:t>Dialog</a:t>
            </a:r>
          </a:p>
          <a:p>
            <a:r>
              <a:rPr lang="de-DE" dirty="0"/>
              <a:t>Übersicht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58D60C-009F-4ED8-A024-0833751A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3" y="3180696"/>
            <a:ext cx="12188825" cy="3703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13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60FDA-810C-4397-A26C-3E542F7E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595A8B-E22B-4A5C-A832-CB298D4A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Übersichten</a:t>
            </a:r>
          </a:p>
          <a:p>
            <a:r>
              <a:rPr lang="de-DE" dirty="0"/>
              <a:t>Verlauf, …</a:t>
            </a:r>
          </a:p>
          <a:p>
            <a:r>
              <a:rPr lang="de-DE" dirty="0"/>
              <a:t>Aber  auch Konfiguration</a:t>
            </a:r>
          </a:p>
          <a:p>
            <a:pPr lvl="1"/>
            <a:r>
              <a:rPr lang="de-DE" dirty="0"/>
              <a:t>Z.B. Kategorie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6D53D9-9E11-4FF8-A886-55B26E69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2420888"/>
            <a:ext cx="9334772" cy="460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E15D6-E414-4285-AD23-BDBA0B7D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DAKORA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F40C4-38CB-41CE-B811-BB8C71686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DEE4D5-6EA0-45F1-A17D-6660260BE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17" y="143820"/>
            <a:ext cx="10279573" cy="65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7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de-DE" dirty="0">
                <a:sym typeface="Wingdings" panose="05000000000000000000" pitchFamily="2" charset="2"/>
              </a:rPr>
              <a:t> Dakora   Moodle   </a:t>
            </a:r>
            <a:r>
              <a:rPr lang="de-DE" dirty="0" err="1">
                <a:sym typeface="Wingdings" panose="05000000000000000000" pitchFamily="2" charset="2"/>
              </a:rPr>
              <a:t>eLOVE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de-DE" dirty="0"/>
              <a:t>Moodle – Solide - International - </a:t>
            </a:r>
            <a:r>
              <a:rPr lang="de-DE" dirty="0" err="1"/>
              <a:t>Enriched</a:t>
            </a:r>
            <a:endParaRPr lang="de-DE" dirty="0"/>
          </a:p>
          <a:p>
            <a:pPr lvl="1"/>
            <a:r>
              <a:rPr lang="de-DE" dirty="0"/>
              <a:t>Nutzbarkeit für Lehrer und Schüler</a:t>
            </a:r>
          </a:p>
          <a:p>
            <a:pPr lvl="1"/>
            <a:r>
              <a:rPr lang="de-DE" dirty="0"/>
              <a:t>Integration aktueller didaktischer/pädagogischer Ansätze</a:t>
            </a:r>
          </a:p>
          <a:p>
            <a:r>
              <a:rPr lang="de-DE" dirty="0"/>
              <a:t>Erweiterbarkeit</a:t>
            </a:r>
          </a:p>
          <a:p>
            <a:pPr lvl="1"/>
            <a:r>
              <a:rPr lang="de-DE" dirty="0"/>
              <a:t>DAKORA</a:t>
            </a:r>
          </a:p>
          <a:p>
            <a:pPr lvl="1"/>
            <a:r>
              <a:rPr lang="de-DE" dirty="0" err="1"/>
              <a:t>eLOVE</a:t>
            </a:r>
            <a:endParaRPr lang="de-DE" dirty="0"/>
          </a:p>
          <a:p>
            <a:pPr lvl="1"/>
            <a:r>
              <a:rPr lang="de-DE" dirty="0"/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26FF99-22E9-4A8E-AAEB-F7136C733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1" y="4556415"/>
            <a:ext cx="2905217" cy="185691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36201EC-20D7-4C21-BEDB-897C9E30F419}"/>
              </a:ext>
            </a:extLst>
          </p:cNvPr>
          <p:cNvGrpSpPr/>
          <p:nvPr/>
        </p:nvGrpSpPr>
        <p:grpSpPr>
          <a:xfrm>
            <a:off x="8404734" y="4672350"/>
            <a:ext cx="3667930" cy="1923366"/>
            <a:chOff x="7257410" y="4397786"/>
            <a:chExt cx="3667930" cy="192336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726F70E-3988-4AC2-BEDD-AC378F78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410" y="4397786"/>
              <a:ext cx="2601521" cy="1471017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DBAAA2B-DD43-4C52-8359-EB9780080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668" y="5007992"/>
              <a:ext cx="2526672" cy="1313160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93C3444C-71B6-4477-BBBD-5E587E01F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76" y="4556416"/>
            <a:ext cx="3846606" cy="2155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423C8411-5353-4551-B25F-41ED7CD5E067}"/>
              </a:ext>
            </a:extLst>
          </p:cNvPr>
          <p:cNvSpPr/>
          <p:nvPr/>
        </p:nvSpPr>
        <p:spPr>
          <a:xfrm>
            <a:off x="7814579" y="5823730"/>
            <a:ext cx="1224136" cy="469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C590969F-D200-4521-B21B-5EEB876F509C}"/>
              </a:ext>
            </a:extLst>
          </p:cNvPr>
          <p:cNvSpPr/>
          <p:nvPr/>
        </p:nvSpPr>
        <p:spPr>
          <a:xfrm>
            <a:off x="2949090" y="5823730"/>
            <a:ext cx="1224136" cy="469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7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7C062AB-8562-4371-A635-761A8A6CA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r="19485" b="4"/>
          <a:stretch/>
        </p:blipFill>
        <p:spPr>
          <a:xfrm>
            <a:off x="509136" y="10"/>
            <a:ext cx="3517876" cy="2282808"/>
          </a:xfrm>
          <a:custGeom>
            <a:avLst/>
            <a:gdLst>
              <a:gd name="connsiteX0" fmla="*/ 339471 w 3517876"/>
              <a:gd name="connsiteY0" fmla="*/ 0 h 2282818"/>
              <a:gd name="connsiteX1" fmla="*/ 3517876 w 3517876"/>
              <a:gd name="connsiteY1" fmla="*/ 0 h 2282818"/>
              <a:gd name="connsiteX2" fmla="*/ 3471247 w 3517876"/>
              <a:gd name="connsiteY2" fmla="*/ 312174 h 2282818"/>
              <a:gd name="connsiteX3" fmla="*/ 3471133 w 3517876"/>
              <a:gd name="connsiteY3" fmla="*/ 312174 h 2282818"/>
              <a:gd name="connsiteX4" fmla="*/ 3176778 w 3517876"/>
              <a:gd name="connsiteY4" fmla="*/ 2282818 h 2282818"/>
              <a:gd name="connsiteX5" fmla="*/ 0 w 3517876"/>
              <a:gd name="connsiteY5" fmla="*/ 2282818 h 228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pic>
        <p:nvPicPr>
          <p:cNvPr id="3074" name="Picture 2" descr="Image result for router">
            <a:extLst>
              <a:ext uri="{FF2B5EF4-FFF2-40B4-BE49-F238E27FC236}">
                <a16:creationId xmlns:a16="http://schemas.microsoft.com/office/drawing/2014/main" id="{9809ABE1-D7AC-4BDC-B30F-C6E558A36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07"/>
          <a:stretch/>
        </p:blipFill>
        <p:spPr bwMode="auto">
          <a:xfrm>
            <a:off x="169666" y="2289183"/>
            <a:ext cx="3514822" cy="2273270"/>
          </a:xfrm>
          <a:custGeom>
            <a:avLst/>
            <a:gdLst>
              <a:gd name="connsiteX0" fmla="*/ 338051 w 3514822"/>
              <a:gd name="connsiteY0" fmla="*/ 0 h 2273270"/>
              <a:gd name="connsiteX1" fmla="*/ 3514822 w 3514822"/>
              <a:gd name="connsiteY1" fmla="*/ 0 h 2273270"/>
              <a:gd name="connsiteX2" fmla="*/ 3175264 w 3514822"/>
              <a:gd name="connsiteY2" fmla="*/ 2273270 h 2273270"/>
              <a:gd name="connsiteX3" fmla="*/ 0 w 3514822"/>
              <a:gd name="connsiteY3" fmla="*/ 2273270 h 227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2000F94-029A-4A37-BB41-9BD87B2E2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4853" r="2" b="2"/>
          <a:stretch/>
        </p:blipFill>
        <p:spPr>
          <a:xfrm>
            <a:off x="-10633" y="4565636"/>
            <a:ext cx="3355563" cy="2292364"/>
          </a:xfrm>
          <a:custGeom>
            <a:avLst/>
            <a:gdLst>
              <a:gd name="connsiteX0" fmla="*/ 180299 w 3355563"/>
              <a:gd name="connsiteY0" fmla="*/ 0 h 2292364"/>
              <a:gd name="connsiteX1" fmla="*/ 3355563 w 3355563"/>
              <a:gd name="connsiteY1" fmla="*/ 0 h 2292364"/>
              <a:gd name="connsiteX2" fmla="*/ 3013153 w 3355563"/>
              <a:gd name="connsiteY2" fmla="*/ 2292364 h 2292364"/>
              <a:gd name="connsiteX3" fmla="*/ 0 w 3355563"/>
              <a:gd name="connsiteY3" fmla="*/ 2292364 h 2292364"/>
              <a:gd name="connsiteX4" fmla="*/ 0 w 3355563"/>
              <a:gd name="connsiteY4" fmla="*/ 1212444 h 229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sp>
        <p:nvSpPr>
          <p:cNvPr id="71" name="Isosceles Triangle 30">
            <a:extLst>
              <a:ext uri="{FF2B5EF4-FFF2-40B4-BE49-F238E27FC236}">
                <a16:creationId xmlns:a16="http://schemas.microsoft.com/office/drawing/2014/main" id="{FFF7DB44-8840-4C66-8E2D-71CDAFADF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30C6B2-E6E8-49D2-A71E-6C1F36CAC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9FEF680-875F-49CE-A70B-BDA01839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Isosceles Triangle 30">
            <a:extLst>
              <a:ext uri="{FF2B5EF4-FFF2-40B4-BE49-F238E27FC236}">
                <a16:creationId xmlns:a16="http://schemas.microsoft.com/office/drawing/2014/main" id="{259E2648-285A-426B-BD9D-CC03390F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FD9BB8-E0DF-42BE-B5BB-EE6E41D5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de-DE" dirty="0"/>
              <a:t>Rahmenbedingungen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0D5D5-DE12-4913-A5D5-AE7900BC6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de-DE" dirty="0"/>
              <a:t>Netzwerk</a:t>
            </a:r>
          </a:p>
          <a:p>
            <a:pPr lvl="1"/>
            <a:r>
              <a:rPr lang="de-DE" dirty="0"/>
              <a:t>WLAN / LAN</a:t>
            </a:r>
          </a:p>
          <a:p>
            <a:pPr lvl="2"/>
            <a:r>
              <a:rPr lang="de-DE" dirty="0"/>
              <a:t>Leistungsfähig</a:t>
            </a:r>
          </a:p>
          <a:p>
            <a:pPr lvl="2"/>
            <a:r>
              <a:rPr lang="de-DE" dirty="0"/>
              <a:t>Sicher (Client to Client ?)</a:t>
            </a:r>
          </a:p>
          <a:p>
            <a:pPr lvl="1"/>
            <a:r>
              <a:rPr lang="de-DE" dirty="0"/>
              <a:t>Router, Firewall (Black List / White List) und Proxy</a:t>
            </a:r>
          </a:p>
          <a:p>
            <a:r>
              <a:rPr lang="de-DE" dirty="0"/>
              <a:t>Lernumgebung</a:t>
            </a:r>
          </a:p>
          <a:p>
            <a:pPr lvl="1"/>
            <a:r>
              <a:rPr lang="de-DE" dirty="0"/>
              <a:t>Strom, Nutzbarkeit des OD</a:t>
            </a:r>
          </a:p>
          <a:p>
            <a:r>
              <a:rPr lang="de-DE" dirty="0"/>
              <a:t>Open </a:t>
            </a:r>
            <a:r>
              <a:rPr lang="de-DE" dirty="0" err="1"/>
              <a:t>Mind</a:t>
            </a:r>
            <a:endParaRPr lang="de-DE" dirty="0"/>
          </a:p>
          <a:p>
            <a:pPr lvl="1"/>
            <a:r>
              <a:rPr lang="de-DE" dirty="0"/>
              <a:t>Integration in den Alltag der (Aus-)Bildung</a:t>
            </a:r>
          </a:p>
        </p:txBody>
      </p:sp>
    </p:spTree>
    <p:extLst>
      <p:ext uri="{BB962C8B-B14F-4D97-AF65-F5344CB8AC3E}">
        <p14:creationId xmlns:p14="http://schemas.microsoft.com/office/powerpoint/2010/main" val="2356980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CCE6B62-B1F3-4C78-8E61-7657526E8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580290"/>
            <a:ext cx="7495196" cy="47906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CBB489-B730-4610-8C33-7E70D7A6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DAKORA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F7F6C2-12FF-4EE9-87ED-336EB7A66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90" y="1828800"/>
            <a:ext cx="6199051" cy="4343400"/>
          </a:xfrm>
        </p:spPr>
        <p:txBody>
          <a:bodyPr/>
          <a:lstStyle/>
          <a:p>
            <a:r>
              <a:rPr lang="de-DE" dirty="0"/>
              <a:t>Frontend für Schüler und Lehrer </a:t>
            </a:r>
          </a:p>
          <a:p>
            <a:pPr lvl="1"/>
            <a:r>
              <a:rPr lang="de-DE" dirty="0"/>
              <a:t>Erstellen von Wochenplänen</a:t>
            </a:r>
          </a:p>
          <a:p>
            <a:pPr lvl="1"/>
            <a:r>
              <a:rPr lang="de-DE" dirty="0"/>
              <a:t>Kompetenzprofile</a:t>
            </a:r>
          </a:p>
          <a:p>
            <a:pPr lvl="1"/>
            <a:r>
              <a:rPr lang="de-DE" dirty="0"/>
              <a:t>Lernentwicklungs-</a:t>
            </a:r>
            <a:br>
              <a:rPr lang="de-DE" dirty="0"/>
            </a:br>
            <a:r>
              <a:rPr lang="de-DE" dirty="0"/>
              <a:t>berichte</a:t>
            </a:r>
          </a:p>
          <a:p>
            <a:pPr lvl="1"/>
            <a:r>
              <a:rPr lang="de-DE" dirty="0"/>
              <a:t>Thematische </a:t>
            </a:r>
            <a:br>
              <a:rPr lang="de-DE" dirty="0"/>
            </a:br>
            <a:r>
              <a:rPr lang="de-DE" dirty="0"/>
              <a:t>Kompetenzfelder</a:t>
            </a:r>
          </a:p>
          <a:p>
            <a:pPr lvl="1"/>
            <a:r>
              <a:rPr lang="de-DE" dirty="0"/>
              <a:t>Selbst- u.</a:t>
            </a:r>
            <a:br>
              <a:rPr lang="de-DE" dirty="0"/>
            </a:br>
            <a:r>
              <a:rPr lang="de-DE" dirty="0"/>
              <a:t> Fremdbeurteilungsmöglichkeiten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83C9903-0FD3-4A7A-9C16-7E3801A801F7}"/>
              </a:ext>
            </a:extLst>
          </p:cNvPr>
          <p:cNvSpPr/>
          <p:nvPr/>
        </p:nvSpPr>
        <p:spPr>
          <a:xfrm>
            <a:off x="-30068" y="6447749"/>
            <a:ext cx="121888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hlinkClick r:id="rId3"/>
              </a:rPr>
              <a:t>Quelle: https://gtn-solutions.com/dakora/page/configuration.html</a:t>
            </a:r>
            <a:r>
              <a:rPr lang="de-DE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05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E21E5FA-C3E1-44CF-88C4-17648B748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628801"/>
            <a:ext cx="7711946" cy="429442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838BAEE-D8A5-4FFE-83DF-29A2273C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95" y="3003480"/>
            <a:ext cx="7490064" cy="38335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1D5A83-E820-4D1F-98D1-06F95099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eLOVE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B2DA422-985A-4B50-8128-0D72FCD1AA1A}"/>
              </a:ext>
            </a:extLst>
          </p:cNvPr>
          <p:cNvSpPr/>
          <p:nvPr/>
        </p:nvSpPr>
        <p:spPr>
          <a:xfrm>
            <a:off x="-4039" y="6477000"/>
            <a:ext cx="121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Quelle: http://www.lovevet.eu/fileadmin/docs/lovevet_App_de.pdf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6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626E8-7FDB-47B8-B29B-EF8E7F7A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eLOVE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986D69-C6D8-480E-869D-2C94589D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Primäre als APP fürs Handy gedacht</a:t>
            </a:r>
          </a:p>
          <a:p>
            <a:r>
              <a:rPr lang="de-DE" dirty="0"/>
              <a:t>Vereinfachte Darstellung </a:t>
            </a:r>
          </a:p>
          <a:p>
            <a:r>
              <a:rPr lang="de-DE" dirty="0"/>
              <a:t>Vereinfacht bzgl. Funktion (Planung, etc.)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DFE1E-3633-4EBD-9681-F62750B2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3" y="3442713"/>
            <a:ext cx="5710548" cy="3179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9C0191C-68EA-4316-900E-1B2FB6BF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91" y="3490376"/>
            <a:ext cx="6160199" cy="3152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84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13AEB-BAEB-4453-B04A-CBE53949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DAKORA?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4EE62-F40C-4252-A135-8269CC3E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Oder besser: Wie geht’s das? </a:t>
            </a:r>
          </a:p>
        </p:txBody>
      </p:sp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5A813ECD-3445-4930-9406-E67408A3EF97}"/>
              </a:ext>
            </a:extLst>
          </p:cNvPr>
          <p:cNvSpPr txBox="1">
            <a:spLocks/>
          </p:cNvSpPr>
          <p:nvPr/>
        </p:nvSpPr>
        <p:spPr>
          <a:xfrm>
            <a:off x="119337" y="6462765"/>
            <a:ext cx="8519255" cy="4247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Century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2316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468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hlinkClick r:id="rId2"/>
              </a:rPr>
              <a:t>Quelle https://www.youtube.com/watch?v=uk1rQXw4PIs</a:t>
            </a:r>
            <a:r>
              <a:rPr lang="de-DE"/>
              <a:t>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B7A736-D102-4D40-A83E-6EE11730A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0" y="2415354"/>
            <a:ext cx="4769562" cy="26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4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B2CBC-61E5-4F92-BC9E-5427DF4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BF11DE-029C-4783-BC3F-B7EBFFA6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9182" r="1060" b="17355"/>
          <a:stretch/>
        </p:blipFill>
        <p:spPr>
          <a:xfrm>
            <a:off x="15300" y="5906"/>
            <a:ext cx="5088634" cy="304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47830A-9FD4-4621-AD1B-03AD04142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08" b="53195"/>
          <a:stretch/>
        </p:blipFill>
        <p:spPr>
          <a:xfrm>
            <a:off x="4943872" y="1"/>
            <a:ext cx="6856990" cy="23299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BD09B0C-A313-4BDE-BE44-65939F6E7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2406150"/>
            <a:ext cx="6750856" cy="42437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424983-738E-427E-9834-795356857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56" y="4117393"/>
            <a:ext cx="4351017" cy="2711111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CBDBCC-86FE-4F77-ACC7-EA98CDB7E601}"/>
              </a:ext>
            </a:extLst>
          </p:cNvPr>
          <p:cNvSpPr/>
          <p:nvPr/>
        </p:nvSpPr>
        <p:spPr>
          <a:xfrm>
            <a:off x="2553379" y="1415991"/>
            <a:ext cx="2550555" cy="4044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5A5C8DB2-CB5D-4DBE-BEE7-4E0160FD000E}"/>
              </a:ext>
            </a:extLst>
          </p:cNvPr>
          <p:cNvSpPr/>
          <p:nvPr/>
        </p:nvSpPr>
        <p:spPr>
          <a:xfrm rot="5400000">
            <a:off x="4913657" y="2058271"/>
            <a:ext cx="2769096" cy="4044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DC45036-278F-4CDD-AAB1-A01AB5E74FFD}"/>
              </a:ext>
            </a:extLst>
          </p:cNvPr>
          <p:cNvSpPr/>
          <p:nvPr/>
        </p:nvSpPr>
        <p:spPr>
          <a:xfrm rot="9969834">
            <a:off x="4043809" y="4535277"/>
            <a:ext cx="4508794" cy="4044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08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4442B-720C-49AB-B1BC-3FE27B7C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4C20FE-70C6-4BDE-85CF-FC71ECFE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A8C1E1-2D94-4B0E-8D91-B0BB675A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" y="44585"/>
            <a:ext cx="4664345" cy="307969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B175E7-66B6-4D1C-9FFA-7DE5FF15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771" y="44586"/>
            <a:ext cx="5792638" cy="3721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84A05D8-5EAA-4DFC-A3D1-0357714CC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330" b="58400"/>
          <a:stretch/>
        </p:blipFill>
        <p:spPr>
          <a:xfrm>
            <a:off x="5015880" y="4011667"/>
            <a:ext cx="12148866" cy="28529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A6CA28-A090-459C-933F-C5C8264F2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3" y="3750240"/>
            <a:ext cx="4876372" cy="3107760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DA8E0C4-CDEE-4254-8607-77DE63A42F5E}"/>
              </a:ext>
            </a:extLst>
          </p:cNvPr>
          <p:cNvSpPr/>
          <p:nvPr/>
        </p:nvSpPr>
        <p:spPr>
          <a:xfrm>
            <a:off x="3791744" y="1664695"/>
            <a:ext cx="1296144" cy="4044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40ED8BD-FAC9-4EE7-AF1A-8104056F65F7}"/>
              </a:ext>
            </a:extLst>
          </p:cNvPr>
          <p:cNvSpPr/>
          <p:nvPr/>
        </p:nvSpPr>
        <p:spPr>
          <a:xfrm rot="5400000">
            <a:off x="6695725" y="3621948"/>
            <a:ext cx="2522061" cy="4044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6144856E-6D2D-4607-9DD3-863123F164D4}"/>
              </a:ext>
            </a:extLst>
          </p:cNvPr>
          <p:cNvSpPr/>
          <p:nvPr/>
        </p:nvSpPr>
        <p:spPr>
          <a:xfrm rot="10800000">
            <a:off x="4252698" y="6379571"/>
            <a:ext cx="1296144" cy="4044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14C7247F-42FC-4938-9F5E-E2477780DF85}"/>
              </a:ext>
            </a:extLst>
          </p:cNvPr>
          <p:cNvSpPr/>
          <p:nvPr/>
        </p:nvSpPr>
        <p:spPr>
          <a:xfrm rot="21314561">
            <a:off x="913399" y="5196766"/>
            <a:ext cx="2874006" cy="22400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5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F631A-6627-40B2-AB49-9BA69CC1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 – Wer / Was Steckt dahinter?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52FB42-640B-4285-9DE1-68C28B95E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Exabis</a:t>
            </a:r>
            <a:r>
              <a:rPr lang="de-DE" dirty="0"/>
              <a:t> Moodle </a:t>
            </a:r>
            <a:r>
              <a:rPr lang="de-DE" dirty="0" err="1"/>
              <a:t>PlugIns</a:t>
            </a:r>
            <a:endParaRPr lang="de-DE" dirty="0"/>
          </a:p>
          <a:p>
            <a:pPr lvl="1"/>
            <a:r>
              <a:rPr lang="de-DE" b="1" dirty="0"/>
              <a:t>Kompetenzraster</a:t>
            </a:r>
          </a:p>
          <a:p>
            <a:pPr lvl="1"/>
            <a:r>
              <a:rPr lang="de-DE" b="1" dirty="0" err="1"/>
              <a:t>ePortfolio</a:t>
            </a:r>
            <a:endParaRPr lang="de-DE" b="1" dirty="0"/>
          </a:p>
          <a:p>
            <a:pPr lvl="1"/>
            <a:r>
              <a:rPr lang="de-DE" dirty="0" err="1"/>
              <a:t>Lernetnwicklungsbericht</a:t>
            </a:r>
            <a:endParaRPr lang="de-DE" dirty="0"/>
          </a:p>
          <a:p>
            <a:pPr lvl="1"/>
            <a:r>
              <a:rPr lang="de-DE" dirty="0" err="1"/>
              <a:t>Exagames</a:t>
            </a:r>
            <a:endParaRPr lang="de-DE" dirty="0"/>
          </a:p>
          <a:p>
            <a:pPr lvl="1"/>
            <a:r>
              <a:rPr lang="de-DE" dirty="0"/>
              <a:t>Sprachenportfolio</a:t>
            </a:r>
          </a:p>
          <a:p>
            <a:pPr lvl="1"/>
            <a:r>
              <a:rPr lang="de-DE" dirty="0" err="1"/>
              <a:t>ePOP</a:t>
            </a:r>
            <a:r>
              <a:rPr lang="de-DE" dirty="0"/>
              <a:t> </a:t>
            </a:r>
            <a:r>
              <a:rPr lang="de-DE" dirty="0" err="1"/>
              <a:t>persöhnlichkeits</a:t>
            </a:r>
            <a:r>
              <a:rPr lang="de-DE" dirty="0"/>
              <a:t> Portfolio</a:t>
            </a:r>
          </a:p>
          <a:p>
            <a:r>
              <a:rPr lang="de-DE" dirty="0"/>
              <a:t>Komet – Kompetenzraster Online </a:t>
            </a:r>
          </a:p>
          <a:p>
            <a:r>
              <a:rPr lang="de-DE" dirty="0"/>
              <a:t>DAKORA</a:t>
            </a:r>
          </a:p>
          <a:p>
            <a:r>
              <a:rPr lang="de-DE" dirty="0" err="1"/>
              <a:t>eLOVE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A6423C-2228-4FB3-B097-0BE90BF4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348" y="5646638"/>
            <a:ext cx="2566020" cy="1176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GTN Solutions">
            <a:extLst>
              <a:ext uri="{FF2B5EF4-FFF2-40B4-BE49-F238E27FC236}">
                <a16:creationId xmlns:a16="http://schemas.microsoft.com/office/drawing/2014/main" id="{AC823E8C-265B-47D3-BEDC-D89A9D44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0" y="1828800"/>
            <a:ext cx="1038225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https://www.ls-bw.de/site/pbs-bw-new/get/3305857/ls_logo_2.png">
            <a:extLst>
              <a:ext uri="{FF2B5EF4-FFF2-40B4-BE49-F238E27FC236}">
                <a16:creationId xmlns:a16="http://schemas.microsoft.com/office/drawing/2014/main" id="{777CAE90-FA54-45FD-9312-B7DCCFA6C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48" y="4633699"/>
            <a:ext cx="2667000" cy="723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103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16071-B2EF-4A6C-BE9D-89EF4A42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2" y="-17005"/>
            <a:ext cx="10351066" cy="970450"/>
          </a:xfrm>
        </p:spPr>
        <p:txBody>
          <a:bodyPr/>
          <a:lstStyle/>
          <a:p>
            <a:r>
              <a:rPr lang="de-DE" dirty="0"/>
              <a:t>Rahmenstruktur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EAC91B3-C25B-478A-B7D1-A276B4F1479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14125" y="1748335"/>
          <a:ext cx="10352087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enkblase: wolkenförmig 2">
            <a:extLst>
              <a:ext uri="{FF2B5EF4-FFF2-40B4-BE49-F238E27FC236}">
                <a16:creationId xmlns:a16="http://schemas.microsoft.com/office/drawing/2014/main" id="{F923A297-ED66-4355-AC18-BDA55DB54FD2}"/>
              </a:ext>
            </a:extLst>
          </p:cNvPr>
          <p:cNvSpPr/>
          <p:nvPr/>
        </p:nvSpPr>
        <p:spPr>
          <a:xfrm>
            <a:off x="8400256" y="290346"/>
            <a:ext cx="2736304" cy="1338454"/>
          </a:xfrm>
          <a:prstGeom prst="cloudCallout">
            <a:avLst>
              <a:gd name="adj1" fmla="val -112367"/>
              <a:gd name="adj2" fmla="val 673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Lehrpläne, ORS, Arbeitspläne,….</a:t>
            </a:r>
          </a:p>
        </p:txBody>
      </p:sp>
      <p:sp>
        <p:nvSpPr>
          <p:cNvPr id="5" name="Denkblase: wolkenförmig 4">
            <a:extLst>
              <a:ext uri="{FF2B5EF4-FFF2-40B4-BE49-F238E27FC236}">
                <a16:creationId xmlns:a16="http://schemas.microsoft.com/office/drawing/2014/main" id="{53726807-A864-49B8-A0C1-57D36C56FDEA}"/>
              </a:ext>
            </a:extLst>
          </p:cNvPr>
          <p:cNvSpPr/>
          <p:nvPr/>
        </p:nvSpPr>
        <p:spPr>
          <a:xfrm>
            <a:off x="9264352" y="2060848"/>
            <a:ext cx="2736304" cy="1019200"/>
          </a:xfrm>
          <a:prstGeom prst="cloudCallout">
            <a:avLst>
              <a:gd name="adj1" fmla="val -81129"/>
              <a:gd name="adj2" fmla="val 225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Erstellung. Digitalisierung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A5BB040-2EB2-4D0E-B038-EAE2D2DCC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9874" y="2935440"/>
            <a:ext cx="2485261" cy="85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Denkblase: wolkenförmig 6">
            <a:extLst>
              <a:ext uri="{FF2B5EF4-FFF2-40B4-BE49-F238E27FC236}">
                <a16:creationId xmlns:a16="http://schemas.microsoft.com/office/drawing/2014/main" id="{CD3497A1-A890-46FD-86E3-88A3BFF033F8}"/>
              </a:ext>
            </a:extLst>
          </p:cNvPr>
          <p:cNvSpPr/>
          <p:nvPr/>
        </p:nvSpPr>
        <p:spPr>
          <a:xfrm>
            <a:off x="9138830" y="4348978"/>
            <a:ext cx="2736304" cy="1312270"/>
          </a:xfrm>
          <a:prstGeom prst="cloudCallout">
            <a:avLst>
              <a:gd name="adj1" fmla="val -76044"/>
              <a:gd name="adj2" fmla="val -35994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Schule, Lehrer, Lehrwerke,….</a:t>
            </a:r>
            <a:br>
              <a:rPr lang="de-DE" dirty="0"/>
            </a:br>
            <a:r>
              <a:rPr lang="de-DE" dirty="0"/>
              <a:t>(Rechtliches)</a:t>
            </a:r>
          </a:p>
        </p:txBody>
      </p:sp>
      <p:sp>
        <p:nvSpPr>
          <p:cNvPr id="8" name="Denkblase: wolkenförmig 7">
            <a:extLst>
              <a:ext uri="{FF2B5EF4-FFF2-40B4-BE49-F238E27FC236}">
                <a16:creationId xmlns:a16="http://schemas.microsoft.com/office/drawing/2014/main" id="{620A62A2-E37A-4AE1-B413-76463002B999}"/>
              </a:ext>
            </a:extLst>
          </p:cNvPr>
          <p:cNvSpPr/>
          <p:nvPr/>
        </p:nvSpPr>
        <p:spPr>
          <a:xfrm>
            <a:off x="839416" y="5738800"/>
            <a:ext cx="2856248" cy="1019200"/>
          </a:xfrm>
          <a:prstGeom prst="cloudCallout">
            <a:avLst>
              <a:gd name="adj1" fmla="val 136084"/>
              <a:gd name="adj2" fmla="val -6134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Moodle/</a:t>
            </a:r>
            <a:r>
              <a:rPr lang="de-DE" dirty="0" err="1"/>
              <a:t>DakoraTeam</a:t>
            </a:r>
            <a:r>
              <a:rPr lang="de-DE" dirty="0"/>
              <a:t> - </a:t>
            </a:r>
          </a:p>
        </p:txBody>
      </p:sp>
      <p:sp>
        <p:nvSpPr>
          <p:cNvPr id="9" name="Denkblase: wolkenförmig 8">
            <a:extLst>
              <a:ext uri="{FF2B5EF4-FFF2-40B4-BE49-F238E27FC236}">
                <a16:creationId xmlns:a16="http://schemas.microsoft.com/office/drawing/2014/main" id="{A40A0311-9B2C-48A9-BF8D-E3A6E294EBCB}"/>
              </a:ext>
            </a:extLst>
          </p:cNvPr>
          <p:cNvSpPr/>
          <p:nvPr/>
        </p:nvSpPr>
        <p:spPr>
          <a:xfrm>
            <a:off x="177753" y="2922767"/>
            <a:ext cx="3128392" cy="2005728"/>
          </a:xfrm>
          <a:prstGeom prst="cloudCallout">
            <a:avLst>
              <a:gd name="adj1" fmla="val 65838"/>
              <a:gd name="adj2" fmla="val 6339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de-DE" dirty="0"/>
            </a:br>
            <a:r>
              <a:rPr lang="de-DE" dirty="0"/>
              <a:t>Lehrer + Klassen+ Kompetenzraster+ Material + Moodle/Dakora</a:t>
            </a:r>
          </a:p>
          <a:p>
            <a:pPr algn="ctr"/>
            <a:endParaRPr lang="de-DE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E5F576C9-6141-43FF-9C67-81C0EA33EA65}"/>
              </a:ext>
            </a:extLst>
          </p:cNvPr>
          <p:cNvSpPr/>
          <p:nvPr/>
        </p:nvSpPr>
        <p:spPr>
          <a:xfrm>
            <a:off x="26943" y="336159"/>
            <a:ext cx="3128392" cy="2005728"/>
          </a:xfrm>
          <a:prstGeom prst="cloudCallout">
            <a:avLst>
              <a:gd name="adj1" fmla="val 81088"/>
              <a:gd name="adj2" fmla="val 5837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Lehrer/Schüler Arbeiten mit dem System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AB7501-8624-4FE7-A218-00134BF0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72" y="1346085"/>
            <a:ext cx="1656586" cy="105816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5D659607-EB96-4296-8CDC-BACCF1716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9" y="1684818"/>
            <a:ext cx="1700463" cy="74089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" name="Inhaltsplatzhalter 7">
            <a:extLst>
              <a:ext uri="{FF2B5EF4-FFF2-40B4-BE49-F238E27FC236}">
                <a16:creationId xmlns:a16="http://schemas.microsoft.com/office/drawing/2014/main" id="{44162426-1DC0-49EC-962C-8245077348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9997" y="616150"/>
            <a:ext cx="991007" cy="709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E60C0F95-DEAD-4C82-8F4B-7C751811A5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1954" y="5525520"/>
            <a:ext cx="910580" cy="1042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nhaltsplatzhalter 6">
            <a:extLst>
              <a:ext uri="{FF2B5EF4-FFF2-40B4-BE49-F238E27FC236}">
                <a16:creationId xmlns:a16="http://schemas.microsoft.com/office/drawing/2014/main" id="{B491CEA1-73D1-4007-BC93-3F476D3B00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8838" y="5533645"/>
            <a:ext cx="811372" cy="1025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07143C8-5A9D-4A11-B942-05DB89945A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5169" y="5844878"/>
            <a:ext cx="709367" cy="463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9B231BA-417D-4054-A843-C0CEC6D893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7205" y="3293740"/>
            <a:ext cx="1685925" cy="990600"/>
          </a:xfrm>
          <a:prstGeom prst="rect">
            <a:avLst/>
          </a:prstGeom>
        </p:spPr>
      </p:pic>
      <p:pic>
        <p:nvPicPr>
          <p:cNvPr id="1032" name="Picture 8" descr="moodle">
            <a:extLst>
              <a:ext uri="{FF2B5EF4-FFF2-40B4-BE49-F238E27FC236}">
                <a16:creationId xmlns:a16="http://schemas.microsoft.com/office/drawing/2014/main" id="{068E10C3-3545-4904-8C4E-39E1A2D8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24" b="94118" l="5364" r="97701">
                        <a14:foregroundMark x1="8429" y1="70588" x2="8429" y2="70588"/>
                        <a14:foregroundMark x1="11877" y1="33824" x2="11877" y2="33824"/>
                        <a14:foregroundMark x1="5364" y1="39706" x2="5364" y2="39706"/>
                        <a14:foregroundMark x1="25670" y1="64706" x2="25670" y2="64706"/>
                        <a14:foregroundMark x1="19540" y1="47059" x2="19540" y2="47059"/>
                        <a14:foregroundMark x1="16858" y1="75000" x2="16858" y2="75000"/>
                        <a14:foregroundMark x1="6897" y1="94118" x2="6897" y2="94118"/>
                        <a14:foregroundMark x1="16475" y1="57353" x2="16475" y2="57353"/>
                        <a14:foregroundMark x1="25287" y1="51471" x2="25287" y2="51471"/>
                        <a14:foregroundMark x1="23372" y1="47059" x2="23372" y2="47059"/>
                        <a14:foregroundMark x1="26437" y1="86765" x2="26437" y2="86765"/>
                        <a14:foregroundMark x1="31418" y1="76471" x2="31418" y2="76471"/>
                        <a14:foregroundMark x1="30268" y1="58824" x2="30268" y2="58824"/>
                        <a14:foregroundMark x1="37931" y1="48529" x2="37931" y2="48529"/>
                        <a14:foregroundMark x1="40996" y1="66176" x2="40996" y2="66176"/>
                        <a14:foregroundMark x1="39080" y1="89706" x2="39080" y2="89706"/>
                        <a14:foregroundMark x1="34866" y1="91176" x2="34866" y2="91176"/>
                        <a14:foregroundMark x1="33333" y1="50000" x2="33333" y2="50000"/>
                        <a14:foregroundMark x1="40613" y1="54412" x2="40613" y2="54412"/>
                        <a14:foregroundMark x1="47510" y1="72059" x2="47510" y2="72059"/>
                        <a14:foregroundMark x1="56705" y1="72059" x2="56705" y2="72059"/>
                        <a14:foregroundMark x1="48276" y1="57353" x2="48276" y2="57353"/>
                        <a14:foregroundMark x1="56322" y1="55882" x2="56322" y2="55882"/>
                        <a14:foregroundMark x1="48659" y1="92647" x2="48659" y2="92647"/>
                        <a14:foregroundMark x1="54789" y1="89706" x2="54789" y2="89706"/>
                        <a14:foregroundMark x1="74330" y1="72059" x2="74330" y2="72059"/>
                        <a14:foregroundMark x1="74713" y1="14706" x2="74713" y2="14706"/>
                        <a14:foregroundMark x1="70115" y1="47059" x2="70115" y2="47059"/>
                        <a14:foregroundMark x1="63218" y1="60294" x2="63218" y2="60294"/>
                        <a14:foregroundMark x1="65134" y1="83824" x2="65134" y2="83824"/>
                        <a14:foregroundMark x1="74330" y1="42647" x2="74330" y2="42647"/>
                        <a14:foregroundMark x1="74713" y1="89706" x2="74713" y2="89706"/>
                        <a14:foregroundMark x1="68582" y1="91176" x2="68582" y2="91176"/>
                        <a14:foregroundMark x1="81609" y1="39706" x2="81609" y2="39706"/>
                        <a14:foregroundMark x1="80843" y1="25000" x2="80843" y2="25000"/>
                        <a14:foregroundMark x1="81226" y1="80882" x2="81226" y2="80882"/>
                        <a14:foregroundMark x1="81226" y1="50000" x2="81226" y2="50000"/>
                        <a14:foregroundMark x1="81226" y1="66176" x2="81226" y2="66176"/>
                        <a14:foregroundMark x1="80843" y1="11765" x2="80843" y2="11765"/>
                        <a14:foregroundMark x1="86207" y1="75000" x2="86207" y2="75000"/>
                        <a14:foregroundMark x1="86207" y1="60294" x2="86207" y2="60294"/>
                        <a14:foregroundMark x1="96935" y1="55882" x2="96935" y2="55882"/>
                        <a14:foregroundMark x1="97701" y1="69118" x2="97701" y2="69118"/>
                        <a14:foregroundMark x1="91571" y1="70588" x2="91571" y2="70588"/>
                        <a14:foregroundMark x1="91188" y1="92647" x2="91188" y2="92647"/>
                        <a14:foregroundMark x1="95019" y1="89706" x2="95019" y2="89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0"/>
            <a:ext cx="2486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54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005976-206A-48F0-85F3-98820E33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Instrumente - Spektrum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8411C5-5A74-4810-851A-7BD0F2D7D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de-DE" dirty="0"/>
              <a:t>Technisch</a:t>
            </a:r>
          </a:p>
          <a:p>
            <a:pPr lvl="1"/>
            <a:r>
              <a:rPr lang="de-DE" dirty="0"/>
              <a:t>Moodle (Server)</a:t>
            </a:r>
          </a:p>
          <a:p>
            <a:pPr lvl="2"/>
            <a:r>
              <a:rPr lang="de-DE" dirty="0"/>
              <a:t>Plugins (</a:t>
            </a:r>
            <a:r>
              <a:rPr lang="de-DE" dirty="0" err="1"/>
              <a:t>Exabis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Frontend (Dakora, eLove)</a:t>
            </a:r>
          </a:p>
          <a:p>
            <a:pPr lvl="1"/>
            <a:r>
              <a:rPr lang="de-DE" dirty="0"/>
              <a:t>Digitale Materialien (Kompetenzraster, Aufträge, Hilfsmaterial, …)</a:t>
            </a:r>
          </a:p>
          <a:p>
            <a:pPr lvl="1"/>
            <a:r>
              <a:rPr lang="de-DE" dirty="0"/>
              <a:t>Zugang zum Netz</a:t>
            </a:r>
          </a:p>
          <a:p>
            <a:pPr lvl="1"/>
            <a:r>
              <a:rPr lang="de-DE" dirty="0"/>
              <a:t>BYOD (Endgeräte)</a:t>
            </a:r>
          </a:p>
          <a:p>
            <a:pPr lvl="1"/>
            <a:r>
              <a:rPr lang="de-DE" dirty="0"/>
              <a:t>Komet (Kompetenzraster)</a:t>
            </a:r>
          </a:p>
          <a:p>
            <a:pPr marL="365760" lvl="1" indent="0">
              <a:buNone/>
            </a:pPr>
            <a:endParaRPr lang="de-DE" dirty="0"/>
          </a:p>
          <a:p>
            <a:r>
              <a:rPr lang="de-DE" dirty="0"/>
              <a:t>Nichttechnisch</a:t>
            </a:r>
          </a:p>
          <a:p>
            <a:pPr lvl="1"/>
            <a:r>
              <a:rPr lang="de-DE" dirty="0"/>
              <a:t>Didaktische Jahres Planung</a:t>
            </a:r>
          </a:p>
          <a:p>
            <a:pPr lvl="2"/>
            <a:r>
              <a:rPr lang="de-DE" dirty="0"/>
              <a:t>Kompetenzorientierung</a:t>
            </a:r>
          </a:p>
          <a:p>
            <a:pPr lvl="2"/>
            <a:r>
              <a:rPr lang="de-DE" dirty="0"/>
              <a:t>Kompetenzraster, Lernwegelisten,…</a:t>
            </a:r>
          </a:p>
          <a:p>
            <a:pPr lvl="2"/>
            <a:r>
              <a:rPr lang="de-DE" dirty="0"/>
              <a:t>Material (Aufträge, Unterstützend,…)</a:t>
            </a:r>
          </a:p>
          <a:p>
            <a:pPr lvl="1"/>
            <a:r>
              <a:rPr lang="de-DE" dirty="0"/>
              <a:t>Pädagogisches Handeln</a:t>
            </a:r>
          </a:p>
          <a:p>
            <a:pPr lvl="1"/>
            <a:r>
              <a:rPr lang="de-DE" dirty="0"/>
              <a:t>Beratungsgespräche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070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2A715-9266-41FC-B9E9-C5EFDDAF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1E26D5-3FCE-45E9-9E13-593D0F558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254875-50B6-4653-8BA8-A996D4F2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21" y="31649"/>
            <a:ext cx="9134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0FE38-8369-4CC3-838D-E4E01DA47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Werkzeuge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8C1E30-ADAC-4871-A824-147C19999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Geräte ermöglichen</a:t>
            </a:r>
          </a:p>
          <a:p>
            <a:pPr lvl="1"/>
            <a:r>
              <a:rPr lang="de-DE" dirty="0"/>
              <a:t>Dokumentation</a:t>
            </a:r>
          </a:p>
          <a:p>
            <a:pPr lvl="2"/>
            <a:r>
              <a:rPr lang="de-DE" dirty="0"/>
              <a:t>Foto, Text,….</a:t>
            </a:r>
          </a:p>
          <a:p>
            <a:pPr lvl="1"/>
            <a:r>
              <a:rPr lang="de-DE" dirty="0"/>
              <a:t>Kommunikation</a:t>
            </a:r>
          </a:p>
          <a:p>
            <a:pPr lvl="2"/>
            <a:r>
              <a:rPr lang="de-DE" dirty="0"/>
              <a:t>Text und Sprachnachrichten Synchron und Asynchron</a:t>
            </a:r>
          </a:p>
          <a:p>
            <a:pPr lvl="1"/>
            <a:r>
              <a:rPr lang="de-DE" dirty="0"/>
              <a:t>Kollaboration</a:t>
            </a:r>
          </a:p>
          <a:p>
            <a:pPr lvl="2"/>
            <a:r>
              <a:rPr lang="de-DE" dirty="0"/>
              <a:t>Absprachen und Abstimmung, Aufteilung, übernahmen etc.</a:t>
            </a:r>
          </a:p>
          <a:p>
            <a:pPr lvl="1"/>
            <a:r>
              <a:rPr lang="de-DE" dirty="0"/>
              <a:t>Koordination</a:t>
            </a:r>
          </a:p>
          <a:p>
            <a:pPr lvl="2"/>
            <a:r>
              <a:rPr lang="de-DE" dirty="0"/>
              <a:t>Prozesse Abbilden, Vorgeben und in obigen Punkten integrieren</a:t>
            </a:r>
          </a:p>
        </p:txBody>
      </p:sp>
    </p:spTree>
    <p:extLst>
      <p:ext uri="{BB962C8B-B14F-4D97-AF65-F5344CB8AC3E}">
        <p14:creationId xmlns:p14="http://schemas.microsoft.com/office/powerpoint/2010/main" val="40127421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Instrumente der Lernlandschaft </a:t>
            </a:r>
            <a:br>
              <a:rPr lang="de-DE" dirty="0"/>
            </a:br>
            <a:r>
              <a:rPr lang="de-DE" dirty="0"/>
              <a:t>Vorgaben und Kompetenzraster </a:t>
            </a:r>
          </a:p>
        </p:txBody>
      </p:sp>
      <p:pic>
        <p:nvPicPr>
          <p:cNvPr id="6" name="chart">
            <a:extLst>
              <a:ext uri="{FF2B5EF4-FFF2-40B4-BE49-F238E27FC236}">
                <a16:creationId xmlns:a16="http://schemas.microsoft.com/office/drawing/2014/main" id="{9FFB9020-EB1C-4555-A4A0-2A81933E2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1990" y="1772816"/>
            <a:ext cx="7777377" cy="434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80A3589-8A63-4D12-BECD-A2B40B7E4F12}"/>
              </a:ext>
            </a:extLst>
          </p:cNvPr>
          <p:cNvSpPr/>
          <p:nvPr/>
        </p:nvSpPr>
        <p:spPr>
          <a:xfrm>
            <a:off x="1588" y="6477000"/>
            <a:ext cx="1218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Quelle: </a:t>
            </a:r>
            <a:r>
              <a:rPr lang="de-DE" sz="700" dirty="0">
                <a:hlinkClick r:id="rId4"/>
              </a:rPr>
              <a:t>https://www.ls-bw.de/site/pbs-bw-new/get/documents/KULTUS.Dachmandant/KULTUS/Dienststellen/ls-bw/Lernen/allgemein%20bildene%20Schulen/Kompetenzraster/NL-50%20Basishandreichung_Arbeiten%20mit%20Kompetenzrastern.pdf</a:t>
            </a:r>
            <a:r>
              <a:rPr lang="de-DE" sz="700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0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Kompetenzraster - Basis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352468" y="1988840"/>
            <a:ext cx="4648199" cy="4343400"/>
          </a:xfrm>
        </p:spPr>
        <p:txBody>
          <a:bodyPr rtlCol="0">
            <a:normAutofit/>
          </a:bodyPr>
          <a:lstStyle/>
          <a:p>
            <a:pPr rtl="0"/>
            <a:r>
              <a:rPr lang="de-DE" sz="2200" dirty="0"/>
              <a:t>Lernfortschrittsstufen →</a:t>
            </a:r>
          </a:p>
          <a:p>
            <a:pPr rtl="0"/>
            <a:r>
              <a:rPr lang="de-DE" sz="2200" dirty="0"/>
              <a:t>Ebenen der KMK Kompetenz-bereiche ↓</a:t>
            </a:r>
          </a:p>
          <a:p>
            <a:r>
              <a:rPr lang="de-DE" sz="1400" dirty="0"/>
              <a:t>Fachbezogene Ausarbeitungen zu Kompetenzrastern des Landes Baden Württemberg können als Anregung genutzt werden</a:t>
            </a:r>
            <a:br>
              <a:rPr lang="de-DE" sz="1400" dirty="0"/>
            </a:br>
            <a:r>
              <a:rPr lang="de-DE" sz="1400" dirty="0">
                <a:hlinkClick r:id="rId3"/>
              </a:rPr>
              <a:t>https://www.ls-bw.de/,Lde/4372837</a:t>
            </a:r>
            <a:r>
              <a:rPr lang="de-DE" sz="1400" dirty="0"/>
              <a:t>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FB88181-514D-4402-B184-784085078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99857" y="1539155"/>
            <a:ext cx="7039678" cy="5038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B4A2A98-2F48-4A9A-B503-3C7417BAB6BD}"/>
              </a:ext>
            </a:extLst>
          </p:cNvPr>
          <p:cNvSpPr/>
          <p:nvPr/>
        </p:nvSpPr>
        <p:spPr>
          <a:xfrm>
            <a:off x="1588" y="6509096"/>
            <a:ext cx="12165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Quelle: </a:t>
            </a:r>
            <a:r>
              <a:rPr lang="de-DE" sz="700" dirty="0">
                <a:hlinkClick r:id="rId5"/>
              </a:rPr>
              <a:t>https://www.ls-bw.de/site/pbs-bw-new/get/documents/KULTUS.Dachmandant/KULTUS/Dienststellen/ls-bw/Lernen/allgemein%20bildene%20Schulen/Kompetenzraster/NL-50%20Basishandreichung_Arbeiten%20mit%20Kompetenzrastern.pdf</a:t>
            </a:r>
            <a:r>
              <a:rPr lang="de-DE" sz="700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818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7EE17-97EE-497D-821D-0D5E23A8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Digitalisierung und Lernmaterial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234446-7AD6-45B4-9399-E22277B3F9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5791" y="1463866"/>
            <a:ext cx="7742907" cy="5277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98D219B-AEF3-44F0-B383-586667A25E3A}"/>
              </a:ext>
            </a:extLst>
          </p:cNvPr>
          <p:cNvSpPr/>
          <p:nvPr/>
        </p:nvSpPr>
        <p:spPr>
          <a:xfrm>
            <a:off x="114035" y="6464710"/>
            <a:ext cx="12071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http://www.edustandards.org/index.php?id=169&amp;b=subj&amp;a=gridview&amp;fsubject=1660</a:t>
            </a:r>
            <a:r>
              <a:rPr lang="de-DE" dirty="0"/>
              <a:t> 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3CE5F4A-A25A-4FF7-AF09-DD3815683058}"/>
              </a:ext>
            </a:extLst>
          </p:cNvPr>
          <p:cNvCxnSpPr>
            <a:cxnSpLocks/>
          </p:cNvCxnSpPr>
          <p:nvPr/>
        </p:nvCxnSpPr>
        <p:spPr>
          <a:xfrm flipV="1">
            <a:off x="6890108" y="1538930"/>
            <a:ext cx="5110548" cy="305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55E7BFD-1177-4423-BB76-19E4AF6ACA63}"/>
              </a:ext>
            </a:extLst>
          </p:cNvPr>
          <p:cNvCxnSpPr>
            <a:cxnSpLocks/>
          </p:cNvCxnSpPr>
          <p:nvPr/>
        </p:nvCxnSpPr>
        <p:spPr>
          <a:xfrm flipV="1">
            <a:off x="5301894" y="1570142"/>
            <a:ext cx="3816423" cy="304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F98C5FD-E879-4914-8E78-C67120E5FBC5}"/>
              </a:ext>
            </a:extLst>
          </p:cNvPr>
          <p:cNvCxnSpPr>
            <a:cxnSpLocks/>
          </p:cNvCxnSpPr>
          <p:nvPr/>
        </p:nvCxnSpPr>
        <p:spPr>
          <a:xfrm>
            <a:off x="5292168" y="3971834"/>
            <a:ext cx="3756161" cy="187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A0CB591-5B4B-4B66-B18F-F410658AAB40}"/>
              </a:ext>
            </a:extLst>
          </p:cNvPr>
          <p:cNvCxnSpPr>
            <a:cxnSpLocks/>
          </p:cNvCxnSpPr>
          <p:nvPr/>
        </p:nvCxnSpPr>
        <p:spPr>
          <a:xfrm>
            <a:off x="6890108" y="3971835"/>
            <a:ext cx="5110548" cy="2013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F2205F0E-A405-43CF-A46F-C21B5AA60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1" y="1508813"/>
            <a:ext cx="3152381" cy="44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A317350-5A0E-4757-BC12-E3056B8EE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814" y="4299295"/>
            <a:ext cx="2442073" cy="244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A1D5C-F3EB-479C-9798-38DDC0A5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Lernmaterial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5601064-4669-407B-A9D9-365EEE7E36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392" y="8295"/>
            <a:ext cx="5734888" cy="6563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DF01BCB-343D-459A-A855-3CEC6DB3AF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8049" y="30179"/>
            <a:ext cx="5184576" cy="6555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7C68D7F-AD74-401E-870D-48088DEAAB26}"/>
              </a:ext>
            </a:extLst>
          </p:cNvPr>
          <p:cNvSpPr/>
          <p:nvPr/>
        </p:nvSpPr>
        <p:spPr>
          <a:xfrm>
            <a:off x="1183" y="6157339"/>
            <a:ext cx="12066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Quelle </a:t>
            </a:r>
            <a:r>
              <a:rPr lang="de-DE" sz="1000" dirty="0">
                <a:hlinkClick r:id="rId4"/>
              </a:rPr>
              <a:t>http://www.schule-bw.de/themen-und-impulse/individuelles-lernen-und-individuelle-foerderung/allgemein-bildende-schulen/kompetenzraster-2016/mathematik/m_lwl_m06_01.pdf</a:t>
            </a:r>
            <a:r>
              <a:rPr lang="de-DE" sz="1000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33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6EB718-F8A0-4866-BB8C-1EA23EDE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de-DE" dirty="0"/>
              <a:t>Einpflegen </a:t>
            </a:r>
            <a:br>
              <a:rPr lang="de-DE" dirty="0"/>
            </a:br>
            <a:r>
              <a:rPr lang="de-DE" dirty="0"/>
              <a:t>Anpassen</a:t>
            </a:r>
            <a:br>
              <a:rPr lang="de-DE" dirty="0"/>
            </a:br>
            <a:r>
              <a:rPr lang="de-DE" dirty="0"/>
              <a:t>in Moodle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E7CBDF-4BBC-43E8-AEB1-52E1FA2882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0975C7-41F9-4D59-A2D0-EA56DCF176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28B83B-44FB-4679-ADF5-391E0DD3D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6" r="6470"/>
          <a:stretch/>
        </p:blipFill>
        <p:spPr>
          <a:xfrm>
            <a:off x="4655841" y="142772"/>
            <a:ext cx="7384053" cy="6572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21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71D69E-1770-4386-970E-55F6E42F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in Moodle / DAKORA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0018D7-4E2C-4D34-B096-34B662FE37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7C4CD1-7EE5-4075-AA41-CD2C3D8220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5439A6-E6DE-4189-84E7-43C435B1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1850301"/>
            <a:ext cx="12188825" cy="5016503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8BD124C-5AE6-4308-B97D-E987E0F09300}"/>
              </a:ext>
            </a:extLst>
          </p:cNvPr>
          <p:cNvSpPr/>
          <p:nvPr/>
        </p:nvSpPr>
        <p:spPr>
          <a:xfrm>
            <a:off x="1588" y="1761243"/>
            <a:ext cx="4870276" cy="5016503"/>
          </a:xfrm>
          <a:prstGeom prst="roundRect">
            <a:avLst/>
          </a:prstGeom>
          <a:solidFill>
            <a:srgbClr val="262626">
              <a:alpha val="83922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74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3F5D3-C59A-4896-9829-86CB9C41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Lernplattform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148E0D-6CB3-4D84-B427-923CDCE181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Pro</a:t>
            </a:r>
          </a:p>
          <a:p>
            <a:pPr lvl="1"/>
            <a:r>
              <a:rPr lang="de-DE" dirty="0"/>
              <a:t>Solide Basis (Moodle wie auch </a:t>
            </a:r>
            <a:r>
              <a:rPr lang="de-DE" dirty="0" err="1"/>
              <a:t>exabis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Durch BW bereits Erfahrung und umfangreiches Material (Hessen beginnt gerade)</a:t>
            </a:r>
          </a:p>
          <a:p>
            <a:pPr lvl="1"/>
            <a:r>
              <a:rPr lang="de-DE" dirty="0"/>
              <a:t>Flexibel auf Individualisierung</a:t>
            </a:r>
          </a:p>
          <a:p>
            <a:pPr lvl="1"/>
            <a:r>
              <a:rPr lang="de-DE" dirty="0"/>
              <a:t>Unterstützend im Lernprozess</a:t>
            </a:r>
          </a:p>
          <a:p>
            <a:pPr lvl="1"/>
            <a:r>
              <a:rPr lang="de-DE" dirty="0"/>
              <a:t>Zugänglicher (eLove, Dakora)</a:t>
            </a:r>
          </a:p>
          <a:p>
            <a:endParaRPr lang="de-DE" dirty="0"/>
          </a:p>
          <a:p>
            <a:r>
              <a:rPr lang="de-DE" dirty="0" err="1"/>
              <a:t>Con</a:t>
            </a:r>
            <a:endParaRPr lang="de-DE" dirty="0"/>
          </a:p>
          <a:p>
            <a:pPr lvl="1"/>
            <a:r>
              <a:rPr lang="de-DE" dirty="0"/>
              <a:t>Erfahrung mit Moodle Notwendig – Administration</a:t>
            </a:r>
          </a:p>
          <a:p>
            <a:pPr lvl="1"/>
            <a:r>
              <a:rPr lang="de-DE" dirty="0"/>
              <a:t>IT Infrastruktur an den Schulen</a:t>
            </a:r>
          </a:p>
          <a:p>
            <a:pPr lvl="1"/>
            <a:r>
              <a:rPr lang="de-DE" dirty="0"/>
              <a:t>Prozessabbildung zur Digitalisierung etablieren</a:t>
            </a:r>
          </a:p>
          <a:p>
            <a:pPr lvl="1"/>
            <a:r>
              <a:rPr lang="de-DE" dirty="0"/>
              <a:t>Anpassungen ggf. Notwendig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D477C0-8132-4BFB-B4FC-A9A164A80E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4DA3D1-F2BB-4F9C-8F8C-23C0EF1C7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8" y="2040321"/>
            <a:ext cx="5386712" cy="344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2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B36FB-2777-47A2-A60A-281EED33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44" y="387300"/>
            <a:ext cx="10351066" cy="970450"/>
          </a:xfrm>
        </p:spPr>
        <p:txBody>
          <a:bodyPr/>
          <a:lstStyle/>
          <a:p>
            <a:r>
              <a:rPr lang="de-DE" dirty="0"/>
              <a:t>Impulse!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E88820-F540-44EB-B88B-AA01359A38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94FC74-90E5-4BBE-B5BA-3290C84578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0" name="Picture 2" descr="https://upload.wikimedia.org/wikipedia/commons/thumb/4/4f/HallThruster_2.jpg/220px-HallThruster_2.jpg">
            <a:extLst>
              <a:ext uri="{FF2B5EF4-FFF2-40B4-BE49-F238E27FC236}">
                <a16:creationId xmlns:a16="http://schemas.microsoft.com/office/drawing/2014/main" id="{41A4AE01-9EEE-41F7-9462-B42B7BA95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5544">
            <a:off x="5307428" y="780225"/>
            <a:ext cx="1540064" cy="11550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FA97D-FFAC-47DE-B546-9DB6B28B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Schritte…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1A2F5-7045-4E61-8E7D-EF5CBF96E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Teilen und Kommunizieren von Daten</a:t>
            </a:r>
          </a:p>
          <a:p>
            <a:pPr lvl="1"/>
            <a:r>
              <a:rPr lang="de-DE" dirty="0"/>
              <a:t>Termine</a:t>
            </a:r>
          </a:p>
          <a:p>
            <a:pPr lvl="1"/>
            <a:r>
              <a:rPr lang="de-DE" dirty="0"/>
              <a:t>Kurze Texte</a:t>
            </a:r>
          </a:p>
          <a:p>
            <a:pPr lvl="1"/>
            <a:r>
              <a:rPr lang="de-DE" dirty="0"/>
              <a:t>Cloud Speicher</a:t>
            </a:r>
          </a:p>
          <a:p>
            <a:pPr lvl="1"/>
            <a:r>
              <a:rPr lang="de-DE" dirty="0"/>
              <a:t>Websites (Blog, Wiki, etc.)</a:t>
            </a:r>
          </a:p>
          <a:p>
            <a:pPr lvl="1"/>
            <a:r>
              <a:rPr lang="de-DE" dirty="0"/>
              <a:t>Videos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9123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1898</Words>
  <Application>Microsoft Office PowerPoint</Application>
  <PresentationFormat>Breitbild</PresentationFormat>
  <Paragraphs>420</Paragraphs>
  <Slides>87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87</vt:i4>
      </vt:variant>
    </vt:vector>
  </HeadingPairs>
  <TitlesOfParts>
    <vt:vector size="94" baseType="lpstr">
      <vt:lpstr>Wingdings 3</vt:lpstr>
      <vt:lpstr>Arial</vt:lpstr>
      <vt:lpstr>Mangal</vt:lpstr>
      <vt:lpstr>Wingdings</vt:lpstr>
      <vt:lpstr>Calibri</vt:lpstr>
      <vt:lpstr>Trebuchet MS</vt:lpstr>
      <vt:lpstr>Facette</vt:lpstr>
      <vt:lpstr>Digitale Optionen</vt:lpstr>
      <vt:lpstr>Inhaltsübersicht</vt:lpstr>
      <vt:lpstr>Motivation</vt:lpstr>
      <vt:lpstr>Warum?</vt:lpstr>
      <vt:lpstr>Übersicht</vt:lpstr>
      <vt:lpstr>BYOD</vt:lpstr>
      <vt:lpstr>Rahmenbedingungen</vt:lpstr>
      <vt:lpstr>Werkzeuge</vt:lpstr>
      <vt:lpstr>Erste Schritte…</vt:lpstr>
      <vt:lpstr>Rechtliches</vt:lpstr>
      <vt:lpstr>Erste Werkzeuge</vt:lpstr>
      <vt:lpstr>QR Codes</vt:lpstr>
      <vt:lpstr>Barcoo und  QR Scanner</vt:lpstr>
      <vt:lpstr>Doodle - Termine</vt:lpstr>
      <vt:lpstr>Weitere</vt:lpstr>
      <vt:lpstr>Texten </vt:lpstr>
      <vt:lpstr>Your World Of Text</vt:lpstr>
      <vt:lpstr>Padlet – Digitales „WhiteBoard“</vt:lpstr>
      <vt:lpstr>Kollaborative White Boards</vt:lpstr>
      <vt:lpstr>E-Mails und Datenschutz….</vt:lpstr>
      <vt:lpstr>Sichere Passwörter</vt:lpstr>
      <vt:lpstr>Password Manager</vt:lpstr>
      <vt:lpstr>Verschlüsselung</vt:lpstr>
      <vt:lpstr>Die DS-GVO | Umgestaltung des europäischen Datenschutzes ab 2018</vt:lpstr>
      <vt:lpstr>Cloud Speicher</vt:lpstr>
      <vt:lpstr>Cloud Speicher  – geht auch anders</vt:lpstr>
      <vt:lpstr>Cloud Speicher Dienste Nutzen und Einbinden</vt:lpstr>
      <vt:lpstr>Information und Co.</vt:lpstr>
      <vt:lpstr>Mathematik</vt:lpstr>
      <vt:lpstr>GeoGebra Beispiel interaktiv</vt:lpstr>
      <vt:lpstr>PhotoMath</vt:lpstr>
      <vt:lpstr>Math42</vt:lpstr>
      <vt:lpstr>YouTube</vt:lpstr>
      <vt:lpstr>Tumblelog‘s </vt:lpstr>
      <vt:lpstr>Spezielle Apps</vt:lpstr>
      <vt:lpstr>Klassiker</vt:lpstr>
      <vt:lpstr>Kollaboration</vt:lpstr>
      <vt:lpstr>Digitaler Arbeitsplatz</vt:lpstr>
      <vt:lpstr>Kollaboratives Lernen</vt:lpstr>
      <vt:lpstr>Mind Mapping</vt:lpstr>
      <vt:lpstr>Informationen Sammeln  Gemeinsam Nutzen</vt:lpstr>
      <vt:lpstr>One Note </vt:lpstr>
      <vt:lpstr>Zusammen Kommunizieren</vt:lpstr>
      <vt:lpstr>Lernplattform</vt:lpstr>
      <vt:lpstr>Moodle</vt:lpstr>
      <vt:lpstr>Also warum?</vt:lpstr>
      <vt:lpstr>Lernplattform ein Einblick am Beispiel Moodle</vt:lpstr>
      <vt:lpstr>Moodle</vt:lpstr>
      <vt:lpstr>Im Kurs</vt:lpstr>
      <vt:lpstr>Arbeitsmaterial</vt:lpstr>
      <vt:lpstr>Arbeitsmaterial - Hilfestellungen</vt:lpstr>
      <vt:lpstr>Aktivitäten</vt:lpstr>
      <vt:lpstr>Aktivitäten – Teil2</vt:lpstr>
      <vt:lpstr>Live!</vt:lpstr>
      <vt:lpstr>Beispiel wie ein Test aussehen kann</vt:lpstr>
      <vt:lpstr>Test</vt:lpstr>
      <vt:lpstr>PowerPoint-Präsentation</vt:lpstr>
      <vt:lpstr>Verhalten bei den Fragen</vt:lpstr>
      <vt:lpstr>Voraussetzung</vt:lpstr>
      <vt:lpstr>Voraussetzungen – Teil 2</vt:lpstr>
      <vt:lpstr>Was haben wir denn da?!</vt:lpstr>
      <vt:lpstr>Inhalt</vt:lpstr>
      <vt:lpstr>Wo Kommen die Fragen her? -&gt; Fragensammlung!</vt:lpstr>
      <vt:lpstr>Neue Fragen erstellen</vt:lpstr>
      <vt:lpstr>Fragen…</vt:lpstr>
      <vt:lpstr>Der Arbeitsplaner</vt:lpstr>
      <vt:lpstr>Bewertungen</vt:lpstr>
      <vt:lpstr>DAKORA</vt:lpstr>
      <vt:lpstr> Dakora   Moodle   eLOVE</vt:lpstr>
      <vt:lpstr>DAKORA</vt:lpstr>
      <vt:lpstr>eLOVE</vt:lpstr>
      <vt:lpstr>eLOVE</vt:lpstr>
      <vt:lpstr>Was ist DAKORA?</vt:lpstr>
      <vt:lpstr>1</vt:lpstr>
      <vt:lpstr>PowerPoint-Präsentation</vt:lpstr>
      <vt:lpstr>Kurz – Wer / Was Steckt dahinter?</vt:lpstr>
      <vt:lpstr>Rahmenstruktur</vt:lpstr>
      <vt:lpstr>Instrumente - Spektrum</vt:lpstr>
      <vt:lpstr>Details</vt:lpstr>
      <vt:lpstr>Instrumente der Lernlandschaft  Vorgaben und Kompetenzraster </vt:lpstr>
      <vt:lpstr>Kompetenzraster - Basis</vt:lpstr>
      <vt:lpstr>Digitalisierung und Lernmaterial</vt:lpstr>
      <vt:lpstr>Lernmaterial</vt:lpstr>
      <vt:lpstr>Einpflegen  Anpassen in Moodle</vt:lpstr>
      <vt:lpstr>Darstellung in Moodle / DAKORA</vt:lpstr>
      <vt:lpstr>Lernplattform </vt:lpstr>
      <vt:lpstr>Impulse!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 Optionen</dc:title>
  <dc:creator>Marc Reis</dc:creator>
  <cp:lastModifiedBy>Marc Reis</cp:lastModifiedBy>
  <cp:revision>33</cp:revision>
  <dcterms:created xsi:type="dcterms:W3CDTF">2018-05-21T08:41:09Z</dcterms:created>
  <dcterms:modified xsi:type="dcterms:W3CDTF">2018-05-21T14:49:02Z</dcterms:modified>
</cp:coreProperties>
</file>